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chart8.xml" ContentType="application/vnd.openxmlformats-officedocument.drawingml.chart+xml"/>
  <Override PartName="/ppt/charts/chart7.xml" ContentType="application/vnd.openxmlformats-officedocument.drawingml.chart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media/image110.png" ContentType="image/png"/>
  <Override PartName="/ppt/media/image108.png" ContentType="image/png"/>
  <Override PartName="/ppt/media/image107.jpeg" ContentType="image/jpeg"/>
  <Override PartName="/ppt/media/image101.jpeg" ContentType="image/jpeg"/>
  <Override PartName="/ppt/media/image99.jpeg" ContentType="image/jpeg"/>
  <Override PartName="/ppt/media/image96.jpeg" ContentType="image/jpeg"/>
  <Override PartName="/ppt/media/image111.png" ContentType="image/png"/>
  <Override PartName="/ppt/media/image93.jpeg" ContentType="image/jpeg"/>
  <Override PartName="/ppt/media/image92.jpeg" ContentType="image/jpeg"/>
  <Override PartName="/ppt/media/image90.png" ContentType="image/png"/>
  <Override PartName="/ppt/media/image89.png" ContentType="image/png"/>
  <Override PartName="/ppt/media/image104.png" ContentType="image/png"/>
  <Override PartName="/ppt/media/image86.png" ContentType="image/png"/>
  <Override PartName="/ppt/media/image103.png" ContentType="image/png"/>
  <Override PartName="/ppt/media/image85.png" ContentType="image/png"/>
  <Override PartName="/ppt/media/image79.png" ContentType="image/png"/>
  <Override PartName="/ppt/media/image35.jpeg" ContentType="image/jpeg"/>
  <Override PartName="/ppt/media/image34.jpeg" ContentType="image/jpeg"/>
  <Override PartName="/ppt/media/image33.jpeg" ContentType="image/jpeg"/>
  <Override PartName="/ppt/media/image98.jpeg" ContentType="image/jpeg"/>
  <Override PartName="/ppt/media/image39.jpeg" ContentType="image/jpeg"/>
  <Override PartName="/ppt/media/image32.jpeg" ContentType="image/jpeg"/>
  <Override PartName="/ppt/media/image97.jpeg" ContentType="image/jpeg"/>
  <Override PartName="/ppt/media/image38.jpeg" ContentType="image/jpeg"/>
  <Override PartName="/ppt/media/image65.jpeg" ContentType="image/jpeg"/>
  <Override PartName="/ppt/media/image31.jpeg" ContentType="image/jpeg"/>
  <Override PartName="/ppt/media/image64.jpeg" ContentType="image/jpeg"/>
  <Override PartName="/ppt/media/image30.jpeg" ContentType="image/jpeg"/>
  <Override PartName="/ppt/media/image63.jpeg" ContentType="image/jpeg"/>
  <Override PartName="/ppt/media/image54.jpeg" ContentType="image/jpeg"/>
  <Override PartName="/ppt/media/image53.jpeg" ContentType="image/jpeg"/>
  <Override PartName="/ppt/media/image106.png" ContentType="image/png"/>
  <Override PartName="/ppt/media/image88.png" ContentType="image/png"/>
  <Override PartName="/ppt/media/image19.jpeg" ContentType="image/jpeg"/>
  <Override PartName="/ppt/media/image94.jpeg" ContentType="image/jpeg"/>
  <Override PartName="/ppt/media/image12.png" ContentType="image/png"/>
  <Override PartName="/ppt/media/image37.png" ContentType="image/png"/>
  <Override PartName="/ppt/media/image27.png" ContentType="image/png"/>
  <Override PartName="/ppt/media/image84.png" ContentType="image/png"/>
  <Override PartName="/ppt/media/image3.png" ContentType="image/png"/>
  <Override PartName="/ppt/media/image82.png" ContentType="image/png"/>
  <Override PartName="/ppt/media/image1.png" ContentType="image/png"/>
  <Override PartName="/ppt/media/image40.jpeg" ContentType="image/jpeg"/>
  <Override PartName="/ppt/media/image73.jpeg" ContentType="image/jpeg"/>
  <Override PartName="/ppt/media/image83.png" ContentType="image/png"/>
  <Override PartName="/ppt/media/image2.png" ContentType="image/png"/>
  <Override PartName="/ppt/media/image36.png" ContentType="image/png"/>
  <Override PartName="/ppt/media/image105.png" ContentType="image/png"/>
  <Override PartName="/ppt/media/image87.png" ContentType="image/png"/>
  <Override PartName="/ppt/media/image8.jpeg" ContentType="image/jpeg"/>
  <Override PartName="/ppt/media/image11.png" ContentType="image/png"/>
  <Override PartName="/ppt/media/image29.png" ContentType="image/png"/>
  <Override PartName="/ppt/media/image80.png" ContentType="image/png"/>
  <Override PartName="/ppt/media/image69.jpeg" ContentType="image/jpeg"/>
  <Override PartName="/ppt/media/image28.png" ContentType="image/png"/>
  <Override PartName="/ppt/media/image26.png" ContentType="image/png"/>
  <Override PartName="/ppt/media/image25.png" ContentType="image/png"/>
  <Override PartName="/ppt/media/image100.jpeg" ContentType="image/jpeg"/>
  <Override PartName="/ppt/media/image24.png" ContentType="image/png"/>
  <Override PartName="/ppt/media/image20.jpeg" ContentType="image/jpeg"/>
  <Override PartName="/ppt/media/image49.png" ContentType="image/png"/>
  <Override PartName="/ppt/media/image23.png" ContentType="image/png"/>
  <Override PartName="/ppt/media/image48.png" ContentType="image/png"/>
  <Override PartName="/ppt/media/image95.jpeg" ContentType="image/jpeg"/>
  <Override PartName="/ppt/media/image22.png" ContentType="image/png"/>
  <Override PartName="/ppt/media/image17.png" ContentType="image/png"/>
  <Override PartName="/ppt/media/image5.jpeg" ContentType="image/jpeg"/>
  <Override PartName="/ppt/media/image47.png" ContentType="image/png"/>
  <Override PartName="/ppt/media/image4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9.jpeg" ContentType="image/jpeg"/>
  <Override PartName="/ppt/media/image46.png" ContentType="image/png"/>
  <Override PartName="/ppt/media/image62.jpeg" ContentType="image/jpeg"/>
  <Override PartName="/ppt/media/image10.png" ContentType="image/png"/>
  <Override PartName="/ppt/media/image13.png" ContentType="image/png"/>
  <Override PartName="/ppt/media/image41.jpeg" ContentType="image/jpeg"/>
  <Override PartName="/ppt/media/image102.jpeg" ContentType="image/jpeg"/>
  <Override PartName="/ppt/media/image44.png" ContentType="image/png"/>
  <Override PartName="/ppt/media/image45.png" ContentType="image/png"/>
  <Override PartName="/ppt/media/image66.jpeg" ContentType="image/jpeg"/>
  <Override PartName="/ppt/media/image50.png" ContentType="image/png"/>
  <Override PartName="/ppt/media/image75.png" ContentType="image/png"/>
  <Override PartName="/ppt/media/image51.jpeg" ContentType="image/jpeg"/>
  <Override PartName="/ppt/media/image52.jpeg" ContentType="image/jpeg"/>
  <Override PartName="/ppt/media/image55.jpeg" ContentType="image/jpeg"/>
  <Override PartName="/ppt/media/image109.png" ContentType="image/png"/>
  <Override PartName="/ppt/media/image42.jpeg" ContentType="image/jpeg"/>
  <Override PartName="/ppt/media/image56.jpeg" ContentType="image/jpeg"/>
  <Override PartName="/ppt/media/image43.jpeg" ContentType="image/jpeg"/>
  <Override PartName="/ppt/media/image57.jpeg" ContentType="image/jpeg"/>
  <Override PartName="/ppt/media/image58.jpeg" ContentType="image/jpeg"/>
  <Override PartName="/ppt/media/image21.jpeg" ContentType="image/jpeg"/>
  <Override PartName="/ppt/media/image59.png" ContentType="image/png"/>
  <Override PartName="/ppt/media/image81.png" ContentType="image/png"/>
  <Override PartName="/ppt/media/image74.jpeg" ContentType="image/jpeg"/>
  <Override PartName="/ppt/media/image60.jpeg" ContentType="image/jpeg"/>
  <Override PartName="/ppt/media/image91.png" ContentType="image/png"/>
  <Override PartName="/ppt/media/image61.jpeg" ContentType="image/jpeg"/>
  <Override PartName="/ppt/media/image6.jpeg" ContentType="image/jpeg"/>
  <Override PartName="/ppt/media/image67.png" ContentType="image/png"/>
  <Override PartName="/ppt/media/image68.png" ContentType="image/png"/>
  <Override PartName="/ppt/media/image70.jpeg" ContentType="image/jpeg"/>
  <Override PartName="/ppt/media/image76.png" ContentType="image/png"/>
  <Override PartName="/ppt/media/image71.jpeg" ContentType="image/jpeg"/>
  <Override PartName="/ppt/media/image72.jpeg" ContentType="image/jpeg"/>
  <Override PartName="/ppt/media/image7.jpeg" ContentType="image/jpeg"/>
  <Override PartName="/ppt/media/image77.png" ContentType="image/png"/>
  <Override PartName="/ppt/media/image18.jpeg" ContentType="image/jpeg"/>
  <Override PartName="/ppt/media/image78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065052830783788"/>
          <c:y val="0.162501004580889"/>
          <c:w val="0.77775587446775"/>
          <c:h val="0.732218918267299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Scene1</c:v>
                </c:pt>
              </c:strCache>
            </c:strRef>
          </c:tx>
          <c:spPr>
            <a:solidFill>
              <a:srgbClr val="4f81bd"/>
            </a:solidFill>
            <a:ln w="28440">
              <a:solidFill>
                <a:srgbClr val="4f81bd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2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0.6</c:v>
                </c:pt>
                <c:pt idx="5">
                  <c:v>0.6</c:v>
                </c:pt>
                <c:pt idx="6">
                  <c:v>0.6</c:v>
                </c:pt>
                <c:pt idx="7">
                  <c:v>0.6</c:v>
                </c:pt>
                <c:pt idx="8">
                  <c:v>0.2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Scene2</c:v>
                </c:pt>
              </c:strCache>
            </c:strRef>
          </c:tx>
          <c:spPr>
            <a:solidFill>
              <a:srgbClr val="c0504d"/>
            </a:solidFill>
            <a:ln w="28440">
              <a:solidFill>
                <a:srgbClr val="c0504d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2"/>
                <c:pt idx="0">
                  <c:v>0.6</c:v>
                </c:pt>
                <c:pt idx="1">
                  <c:v>0.6</c:v>
                </c:pt>
                <c:pt idx="2">
                  <c:v>0.6</c:v>
                </c:pt>
                <c:pt idx="3">
                  <c:v>0.6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Scene3</c:v>
                </c:pt>
              </c:strCache>
            </c:strRef>
          </c:tx>
          <c:spPr>
            <a:solidFill>
              <a:srgbClr val="9bbb59"/>
            </a:solidFill>
            <a:ln w="28440">
              <a:solidFill>
                <a:srgbClr val="9bbb59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12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0.6</c:v>
                </c:pt>
                <c:pt idx="9">
                  <c:v>0.6</c:v>
                </c:pt>
                <c:pt idx="10">
                  <c:v>0.6</c:v>
                </c:pt>
                <c:pt idx="11">
                  <c:v>0.6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9491128"/>
        <c:axId val="63193127"/>
      </c:lineChart>
      <c:catAx>
        <c:axId val="9491128"/>
        <c:scaling>
          <c:orientation val="minMax"/>
        </c:scaling>
        <c:delete val="0"/>
        <c:axPos val="b"/>
        <c:numFmt formatCode="DD/MM/YYYY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1197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63193127"/>
        <c:crosses val="autoZero"/>
        <c:auto val="1"/>
        <c:lblAlgn val="ctr"/>
        <c:lblOffset val="100"/>
      </c:catAx>
      <c:valAx>
        <c:axId val="63193127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lstStyle/>
          <a:p>
            <a:pPr>
              <a:defRPr b="0" sz="1197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9491128"/>
        <c:crosses val="autoZero"/>
        <c:crossBetween val="midCat"/>
      </c:valAx>
      <c:spPr>
        <a:noFill/>
        <a:ln>
          <a:noFill/>
        </a:ln>
      </c:spPr>
    </c:plotArea>
    <c:legend>
      <c:layout>
        <c:manualLayout>
          <c:xMode val="edge"/>
          <c:yMode val="edge"/>
          <c:x val="0.868879602617677"/>
          <c:y val="0.128967456809964"/>
          <c:w val="0.129469741770156"/>
          <c:h val="0.210382513661202"/>
        </c:manualLayout>
      </c:layout>
      <c:spPr>
        <a:noFill/>
        <a:ln>
          <a:noFill/>
        </a:ln>
      </c:spPr>
      <c:txPr>
        <a:bodyPr/>
        <a:lstStyle/>
        <a:p>
          <a:pPr>
            <a:defRPr b="0" sz="1197" spc="-1" strike="noStrike">
              <a:solidFill>
                <a:srgbClr val="595959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15" strike="noStrike">
                <a:solidFill>
                  <a:srgbClr val="808080"/>
                </a:solidFill>
                <a:latin typeface="Arial"/>
                <a:ea typeface="DejaVu Sans"/>
              </a:defRPr>
            </a:pPr>
            <a:r>
              <a:rPr b="0" sz="1862" spc="15" strike="noStrike">
                <a:solidFill>
                  <a:srgbClr val="808080"/>
                </a:solidFill>
                <a:latin typeface="Arial"/>
                <a:ea typeface="DejaVu Sans"/>
              </a:rPr>
              <a:t>Statistical learning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1473971202181"/>
          <c:y val="0.15105459057072"/>
          <c:w val="0.8652977762631"/>
          <c:h val="0.715777502067825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Prior updating</c:v>
                </c:pt>
              </c:strCache>
            </c:strRef>
          </c:tx>
          <c:spPr>
            <a:solidFill>
              <a:srgbClr val="4f81bd"/>
            </a:solidFill>
            <a:ln w="57240">
              <a:solidFill>
                <a:srgbClr val="4f81bd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val>
            <c:numRef>
              <c:f>0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32518470"/>
        <c:axId val="49460845"/>
      </c:lineChart>
      <c:catAx>
        <c:axId val="32518470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PE strength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DD/MM/YYYY" sourceLinked="1"/>
        <c:majorTickMark val="none"/>
        <c:minorTickMark val="none"/>
        <c:tickLblPos val="nextTo"/>
        <c:spPr>
          <a:ln w="9360">
            <a:solidFill>
              <a:srgbClr val="3a5f8b"/>
            </a:solidFill>
            <a:round/>
          </a:ln>
        </c:spPr>
        <c:txPr>
          <a:bodyPr/>
          <a:lstStyle/>
          <a:p>
            <a:pPr>
              <a:defRPr b="0" sz="1197" spc="15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49460845"/>
        <c:crosses val="autoZero"/>
        <c:auto val="1"/>
        <c:lblAlgn val="ctr"/>
        <c:lblOffset val="100"/>
      </c:catAx>
      <c:valAx>
        <c:axId val="49460845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def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Prior updating. N – (n-1)</a:t>
                </a:r>
              </a:p>
            </c:rich>
          </c:tx>
          <c:layout>
            <c:manualLayout>
              <c:xMode val="edge"/>
              <c:yMode val="edge"/>
              <c:x val="0.0391070972139388"/>
              <c:y val="0.218775847808106"/>
            </c:manualLayout>
          </c:layout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one"/>
        <c:spPr>
          <a:ln w="9360">
            <a:solidFill>
              <a:srgbClr val="3a5f8b"/>
            </a:solidFill>
            <a:round/>
          </a:ln>
        </c:spPr>
        <c:txPr>
          <a:bodyPr/>
          <a:lstStyle/>
          <a:p>
            <a:pPr>
              <a:defRPr b="0" sz="1197" spc="15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32518470"/>
        <c:crosses val="autoZero"/>
        <c:crossBetween val="midCat"/>
      </c:valAx>
      <c:spPr>
        <a:gradFill>
          <a:gsLst>
            <a:gs pos="0">
              <a:srgbClr val="ffffff"/>
            </a:gs>
            <a:gs pos="100000">
              <a:srgbClr val="f2f2f2"/>
            </a:gs>
          </a:gsLst>
          <a:lin ang="5400000"/>
        </a:gradFill>
        <a:ln>
          <a:noFill/>
        </a:ln>
      </c:spPr>
    </c:plotArea>
    <c:plotVisOnly val="1"/>
    <c:dispBlanksAs val="gap"/>
  </c:chart>
  <c:spPr>
    <a:solidFill>
      <a:srgbClr val="ffffff"/>
    </a:solidFill>
    <a:ln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15" strike="noStrike">
                <a:solidFill>
                  <a:srgbClr val="808080"/>
                </a:solidFill>
                <a:latin typeface="Arial"/>
                <a:ea typeface="DejaVu Sans"/>
              </a:defRPr>
            </a:pPr>
            <a:r>
              <a:rPr b="0" sz="1862" spc="15" strike="noStrike">
                <a:solidFill>
                  <a:srgbClr val="808080"/>
                </a:solidFill>
                <a:latin typeface="Arial"/>
                <a:ea typeface="DejaVu Sans"/>
              </a:rPr>
              <a:t>Episodic memory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1473971202181"/>
          <c:y val="0.151037938439513"/>
          <c:w val="0.8652977762631"/>
          <c:h val="0.715730136005727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Prior updating</c:v>
                </c:pt>
              </c:strCache>
            </c:strRef>
          </c:tx>
          <c:spPr>
            <a:solidFill>
              <a:srgbClr val="3a5f8b"/>
            </a:solidFill>
            <a:ln w="57240">
              <a:solidFill>
                <a:srgbClr val="3a5f8b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val>
            <c:numRef>
              <c:f>0</c:f>
              <c:numCache>
                <c:formatCode>General</c:formatCode>
                <c:ptCount val="4"/>
                <c:pt idx="0">
                  <c:v>4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97453142"/>
        <c:axId val="28298116"/>
      </c:lineChart>
      <c:catAx>
        <c:axId val="9745314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PE strength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DD/MM/YYYY" sourceLinked="1"/>
        <c:majorTickMark val="none"/>
        <c:minorTickMark val="none"/>
        <c:tickLblPos val="nextTo"/>
        <c:spPr>
          <a:ln w="9360">
            <a:solidFill>
              <a:srgbClr val="3a5f8b"/>
            </a:solidFill>
            <a:round/>
          </a:ln>
        </c:spPr>
        <c:txPr>
          <a:bodyPr/>
          <a:lstStyle/>
          <a:p>
            <a:pPr>
              <a:defRPr b="0" sz="1197" spc="15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28298116"/>
        <c:crosses val="autoZero"/>
        <c:auto val="1"/>
        <c:lblAlgn val="ctr"/>
        <c:lblOffset val="100"/>
      </c:catAx>
      <c:valAx>
        <c:axId val="28298116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def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Mem. Performance. % OLD Resp</a:t>
                </a:r>
              </a:p>
            </c:rich>
          </c:tx>
          <c:layout>
            <c:manualLayout>
              <c:xMode val="edge"/>
              <c:yMode val="edge"/>
              <c:x val="0.0330578512396694"/>
              <c:y val="0.110325697924123"/>
            </c:manualLayout>
          </c:layout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one"/>
        <c:spPr>
          <a:ln w="9360">
            <a:solidFill>
              <a:srgbClr val="3a5f8b"/>
            </a:solidFill>
            <a:round/>
          </a:ln>
        </c:spPr>
        <c:txPr>
          <a:bodyPr/>
          <a:lstStyle/>
          <a:p>
            <a:pPr>
              <a:defRPr b="0" sz="1197" spc="15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97453142"/>
        <c:crosses val="autoZero"/>
        <c:crossBetween val="midCat"/>
      </c:valAx>
      <c:spPr>
        <a:gradFill>
          <a:gsLst>
            <a:gs pos="0">
              <a:srgbClr val="ffffff"/>
            </a:gs>
            <a:gs pos="100000">
              <a:srgbClr val="f2f2f2"/>
            </a:gs>
          </a:gsLst>
          <a:lin ang="5400000"/>
        </a:gradFill>
        <a:ln>
          <a:solidFill>
            <a:srgbClr val="3a5f8b"/>
          </a:solidFill>
        </a:ln>
      </c:spPr>
    </c:plotArea>
    <c:plotVisOnly val="1"/>
    <c:dispBlanksAs val="gap"/>
  </c:chart>
  <c:spPr>
    <a:solidFill>
      <a:srgbClr val="ffffff"/>
    </a:solidFill>
    <a:ln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15" strike="noStrike">
                <a:solidFill>
                  <a:srgbClr val="808080"/>
                </a:solidFill>
                <a:latin typeface="Arial"/>
                <a:ea typeface="DejaVu Sans"/>
              </a:defRPr>
            </a:pPr>
            <a:r>
              <a:rPr b="0" sz="1862" spc="15" strike="noStrike">
                <a:solidFill>
                  <a:srgbClr val="808080"/>
                </a:solidFill>
                <a:latin typeface="Arial"/>
                <a:ea typeface="DejaVu Sans"/>
              </a:rPr>
              <a:t>Statistical learning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1473971202181"/>
          <c:y val="0.15105459057072"/>
          <c:w val="0.8652977762631"/>
          <c:h val="0.715777502067825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Prior updating</c:v>
                </c:pt>
              </c:strCache>
            </c:strRef>
          </c:tx>
          <c:spPr>
            <a:solidFill>
              <a:srgbClr val="4f81bd"/>
            </a:solidFill>
            <a:ln w="57240">
              <a:solidFill>
                <a:srgbClr val="4f81bd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val>
            <c:numRef>
              <c:f>0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55029283"/>
        <c:axId val="80055646"/>
      </c:lineChart>
      <c:catAx>
        <c:axId val="55029283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PE strength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DD/MM/YYYY" sourceLinked="1"/>
        <c:majorTickMark val="none"/>
        <c:minorTickMark val="none"/>
        <c:tickLblPos val="nextTo"/>
        <c:spPr>
          <a:ln w="9360">
            <a:solidFill>
              <a:srgbClr val="3a5f8b"/>
            </a:solidFill>
            <a:round/>
          </a:ln>
        </c:spPr>
        <c:txPr>
          <a:bodyPr/>
          <a:lstStyle/>
          <a:p>
            <a:pPr>
              <a:defRPr b="0" sz="1197" spc="15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80055646"/>
        <c:crosses val="autoZero"/>
        <c:auto val="1"/>
        <c:lblAlgn val="ctr"/>
        <c:lblOffset val="100"/>
      </c:catAx>
      <c:valAx>
        <c:axId val="80055646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def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Prior updating. N – (n-1)</a:t>
                </a:r>
              </a:p>
            </c:rich>
          </c:tx>
          <c:layout>
            <c:manualLayout>
              <c:xMode val="edge"/>
              <c:yMode val="edge"/>
              <c:x val="0.0391070972139388"/>
              <c:y val="0.218569065343259"/>
            </c:manualLayout>
          </c:layout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one"/>
        <c:spPr>
          <a:ln w="9360">
            <a:solidFill>
              <a:srgbClr val="3a5f8b"/>
            </a:solidFill>
            <a:round/>
          </a:ln>
        </c:spPr>
        <c:txPr>
          <a:bodyPr/>
          <a:lstStyle/>
          <a:p>
            <a:pPr>
              <a:defRPr b="0" sz="1197" spc="15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55029283"/>
        <c:crosses val="autoZero"/>
        <c:crossBetween val="midCat"/>
      </c:valAx>
      <c:spPr>
        <a:gradFill>
          <a:gsLst>
            <a:gs pos="0">
              <a:srgbClr val="ffffff"/>
            </a:gs>
            <a:gs pos="100000">
              <a:srgbClr val="f2f2f2"/>
            </a:gs>
          </a:gsLst>
          <a:lin ang="5400000"/>
        </a:gradFill>
        <a:ln>
          <a:noFill/>
        </a:ln>
      </c:spPr>
    </c:plotArea>
    <c:plotVisOnly val="1"/>
    <c:dispBlanksAs val="gap"/>
  </c:chart>
  <c:spPr>
    <a:solidFill>
      <a:srgbClr val="ffffff"/>
    </a:solidFill>
    <a:ln>
      <a:noFill/>
    </a:ln>
  </c:sp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15" strike="noStrike">
                <a:solidFill>
                  <a:srgbClr val="808080"/>
                </a:solidFill>
                <a:latin typeface="Arial"/>
                <a:ea typeface="DejaVu Sans"/>
              </a:defRPr>
            </a:pPr>
            <a:r>
              <a:rPr b="0" sz="1862" spc="15" strike="noStrike">
                <a:solidFill>
                  <a:srgbClr val="808080"/>
                </a:solidFill>
                <a:latin typeface="Arial"/>
                <a:ea typeface="DejaVu Sans"/>
              </a:rPr>
              <a:t>Episodic memory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1473971202181"/>
          <c:y val="0.151037938439513"/>
          <c:w val="0.8652977762631"/>
          <c:h val="0.715730136005727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Prior updating</c:v>
                </c:pt>
              </c:strCache>
            </c:strRef>
          </c:tx>
          <c:spPr>
            <a:solidFill>
              <a:srgbClr val="3a5f8b"/>
            </a:solidFill>
            <a:ln w="57240">
              <a:solidFill>
                <a:srgbClr val="3a5f8b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val>
            <c:numRef>
              <c:f>0</c:f>
              <c:numCache>
                <c:formatCode>General</c:formatCode>
                <c:ptCount val="4"/>
                <c:pt idx="0">
                  <c:v>4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42911896"/>
        <c:axId val="23955068"/>
      </c:lineChart>
      <c:catAx>
        <c:axId val="42911896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PE strength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DD/MM/YYYY" sourceLinked="1"/>
        <c:majorTickMark val="none"/>
        <c:minorTickMark val="none"/>
        <c:tickLblPos val="nextTo"/>
        <c:spPr>
          <a:ln w="9360">
            <a:solidFill>
              <a:srgbClr val="3a5f8b"/>
            </a:solidFill>
            <a:round/>
          </a:ln>
        </c:spPr>
        <c:txPr>
          <a:bodyPr/>
          <a:lstStyle/>
          <a:p>
            <a:pPr>
              <a:defRPr b="0" sz="1197" spc="15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23955068"/>
        <c:crosses val="autoZero"/>
        <c:auto val="1"/>
        <c:lblAlgn val="ctr"/>
        <c:lblOffset val="100"/>
      </c:catAx>
      <c:valAx>
        <c:axId val="23955068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def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Mem. Performance. % OLD Resp</a:t>
                </a:r>
              </a:p>
            </c:rich>
          </c:tx>
          <c:layout>
            <c:manualLayout>
              <c:xMode val="edge"/>
              <c:yMode val="edge"/>
              <c:x val="0.0330578512396694"/>
              <c:y val="0.110146743020759"/>
            </c:manualLayout>
          </c:layout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one"/>
        <c:spPr>
          <a:ln w="9360">
            <a:solidFill>
              <a:srgbClr val="3a5f8b"/>
            </a:solidFill>
            <a:round/>
          </a:ln>
        </c:spPr>
        <c:txPr>
          <a:bodyPr/>
          <a:lstStyle/>
          <a:p>
            <a:pPr>
              <a:defRPr b="0" sz="1197" spc="15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42911896"/>
        <c:crosses val="autoZero"/>
        <c:crossBetween val="midCat"/>
      </c:valAx>
      <c:spPr>
        <a:gradFill>
          <a:gsLst>
            <a:gs pos="0">
              <a:srgbClr val="ffffff"/>
            </a:gs>
            <a:gs pos="100000">
              <a:srgbClr val="f2f2f2"/>
            </a:gs>
          </a:gsLst>
          <a:lin ang="5400000"/>
        </a:gradFill>
        <a:ln>
          <a:solidFill>
            <a:srgbClr val="3a5f8b"/>
          </a:solidFill>
        </a:ln>
      </c:spPr>
    </c:plotArea>
    <c:plotVisOnly val="1"/>
    <c:dispBlanksAs val="gap"/>
  </c:chart>
  <c:spPr>
    <a:solidFill>
      <a:srgbClr val="ffffff"/>
    </a:solidFill>
    <a:ln>
      <a:noFill/>
    </a:ln>
  </c:sp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15" strike="noStrike">
                <a:solidFill>
                  <a:srgbClr val="808080"/>
                </a:solidFill>
                <a:latin typeface="Arial"/>
                <a:ea typeface="DejaVu Sans"/>
              </a:defRPr>
            </a:pPr>
            <a:r>
              <a:rPr b="0" sz="1862" spc="15" strike="noStrike">
                <a:solidFill>
                  <a:srgbClr val="808080"/>
                </a:solidFill>
                <a:latin typeface="Arial"/>
                <a:ea typeface="DejaVu Sans"/>
              </a:rPr>
              <a:t>Statistical learning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1473971202181"/>
          <c:y val="0.15105459057072"/>
          <c:w val="0.8652977762631"/>
          <c:h val="0.715777502067825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Prior updating</c:v>
                </c:pt>
              </c:strCache>
            </c:strRef>
          </c:tx>
          <c:spPr>
            <a:solidFill>
              <a:srgbClr val="4f81bd"/>
            </a:solidFill>
            <a:ln w="57240">
              <a:solidFill>
                <a:srgbClr val="4f81bd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val>
            <c:numRef>
              <c:f>0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62502521"/>
        <c:axId val="14398518"/>
      </c:lineChart>
      <c:catAx>
        <c:axId val="62502521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PE strength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DD/MM/YYYY" sourceLinked="1"/>
        <c:majorTickMark val="none"/>
        <c:minorTickMark val="none"/>
        <c:tickLblPos val="nextTo"/>
        <c:spPr>
          <a:ln w="9360">
            <a:solidFill>
              <a:srgbClr val="3a5f8b"/>
            </a:solidFill>
            <a:round/>
          </a:ln>
        </c:spPr>
        <c:txPr>
          <a:bodyPr/>
          <a:lstStyle/>
          <a:p>
            <a:pPr>
              <a:defRPr b="0" sz="1197" spc="15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14398518"/>
        <c:crosses val="autoZero"/>
        <c:auto val="1"/>
        <c:lblAlgn val="ctr"/>
        <c:lblOffset val="100"/>
      </c:catAx>
      <c:valAx>
        <c:axId val="14398518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def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Prior updating. N – (n-1)</a:t>
                </a:r>
              </a:p>
            </c:rich>
          </c:tx>
          <c:layout>
            <c:manualLayout>
              <c:xMode val="edge"/>
              <c:yMode val="edge"/>
              <c:x val="0.0391070972139388"/>
              <c:y val="0.218569065343259"/>
            </c:manualLayout>
          </c:layout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one"/>
        <c:spPr>
          <a:ln w="9360">
            <a:solidFill>
              <a:srgbClr val="3a5f8b"/>
            </a:solidFill>
            <a:round/>
          </a:ln>
        </c:spPr>
        <c:txPr>
          <a:bodyPr/>
          <a:lstStyle/>
          <a:p>
            <a:pPr>
              <a:defRPr b="0" sz="1197" spc="15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62502521"/>
        <c:crosses val="autoZero"/>
        <c:crossBetween val="midCat"/>
      </c:valAx>
      <c:spPr>
        <a:gradFill>
          <a:gsLst>
            <a:gs pos="0">
              <a:srgbClr val="ffffff"/>
            </a:gs>
            <a:gs pos="100000">
              <a:srgbClr val="f2f2f2"/>
            </a:gs>
          </a:gsLst>
          <a:lin ang="5400000"/>
        </a:gradFill>
        <a:ln>
          <a:noFill/>
        </a:ln>
      </c:spPr>
    </c:plotArea>
    <c:plotVisOnly val="1"/>
    <c:dispBlanksAs val="gap"/>
  </c:chart>
  <c:spPr>
    <a:solidFill>
      <a:srgbClr val="ffffff"/>
    </a:solidFill>
    <a:ln>
      <a:noFill/>
    </a:ln>
  </c:sp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15" strike="noStrike">
                <a:solidFill>
                  <a:srgbClr val="808080"/>
                </a:solidFill>
                <a:latin typeface="Arial"/>
                <a:ea typeface="DejaVu Sans"/>
              </a:defRPr>
            </a:pPr>
            <a:r>
              <a:rPr b="0" sz="1862" spc="15" strike="noStrike">
                <a:solidFill>
                  <a:srgbClr val="808080"/>
                </a:solidFill>
                <a:latin typeface="Arial"/>
                <a:ea typeface="DejaVu Sans"/>
              </a:rPr>
              <a:t>Episodic memory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1473971202181"/>
          <c:y val="0.151037938439513"/>
          <c:w val="0.8652977762631"/>
          <c:h val="0.715730136005727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Prior updating</c:v>
                </c:pt>
              </c:strCache>
            </c:strRef>
          </c:tx>
          <c:spPr>
            <a:solidFill>
              <a:srgbClr val="3a5f8b"/>
            </a:solidFill>
            <a:ln w="57240">
              <a:solidFill>
                <a:srgbClr val="3a5f8b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val>
            <c:numRef>
              <c:f>0</c:f>
              <c:numCache>
                <c:formatCode>General</c:formatCode>
                <c:ptCount val="4"/>
                <c:pt idx="0">
                  <c:v>4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91501656"/>
        <c:axId val="40757084"/>
      </c:lineChart>
      <c:catAx>
        <c:axId val="91501656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PE strength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DD/MM/YYYY" sourceLinked="1"/>
        <c:majorTickMark val="none"/>
        <c:minorTickMark val="none"/>
        <c:tickLblPos val="nextTo"/>
        <c:spPr>
          <a:ln w="9360">
            <a:solidFill>
              <a:srgbClr val="3a5f8b"/>
            </a:solidFill>
            <a:round/>
          </a:ln>
        </c:spPr>
        <c:txPr>
          <a:bodyPr/>
          <a:lstStyle/>
          <a:p>
            <a:pPr>
              <a:defRPr b="0" sz="1197" spc="15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40757084"/>
        <c:crosses val="autoZero"/>
        <c:auto val="1"/>
        <c:lblAlgn val="ctr"/>
        <c:lblOffset val="100"/>
      </c:catAx>
      <c:valAx>
        <c:axId val="40757084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def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Mem. Performance. % OLD Resp</a:t>
                </a:r>
              </a:p>
            </c:rich>
          </c:tx>
          <c:layout>
            <c:manualLayout>
              <c:xMode val="edge"/>
              <c:yMode val="edge"/>
              <c:x val="0.0330578512396694"/>
              <c:y val="0.110146743020759"/>
            </c:manualLayout>
          </c:layout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one"/>
        <c:spPr>
          <a:ln w="9360">
            <a:solidFill>
              <a:srgbClr val="3a5f8b"/>
            </a:solidFill>
            <a:round/>
          </a:ln>
        </c:spPr>
        <c:txPr>
          <a:bodyPr/>
          <a:lstStyle/>
          <a:p>
            <a:pPr>
              <a:defRPr b="0" sz="1197" spc="15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91501656"/>
        <c:crosses val="autoZero"/>
        <c:crossBetween val="midCat"/>
      </c:valAx>
      <c:spPr>
        <a:gradFill>
          <a:gsLst>
            <a:gs pos="0">
              <a:srgbClr val="ffffff"/>
            </a:gs>
            <a:gs pos="100000">
              <a:srgbClr val="f2f2f2"/>
            </a:gs>
          </a:gsLst>
          <a:lin ang="5400000"/>
        </a:gradFill>
        <a:ln>
          <a:solidFill>
            <a:srgbClr val="3a5f8b"/>
          </a:solidFill>
        </a:ln>
      </c:spPr>
    </c:plotArea>
    <c:plotVisOnly val="1"/>
    <c:dispBlanksAs val="gap"/>
  </c:chart>
  <c:spPr>
    <a:solidFill>
      <a:srgbClr val="ffffff"/>
    </a:solidFill>
    <a:ln>
      <a:noFill/>
    </a:ln>
  </c:spPr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15" strike="noStrike">
                <a:solidFill>
                  <a:srgbClr val="808080"/>
                </a:solidFill>
                <a:latin typeface="Arial"/>
                <a:ea typeface="DejaVu Sans"/>
              </a:defRPr>
            </a:pPr>
            <a:r>
              <a:rPr b="0" sz="1862" spc="15" strike="noStrike">
                <a:solidFill>
                  <a:srgbClr val="808080"/>
                </a:solidFill>
                <a:latin typeface="Arial"/>
                <a:ea typeface="DejaVu Sans"/>
              </a:rPr>
              <a:t>Statistical learning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1473971202181"/>
          <c:y val="0.15105459057072"/>
          <c:w val="0.8652977762631"/>
          <c:h val="0.715777502067825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Prior updating</c:v>
                </c:pt>
              </c:strCache>
            </c:strRef>
          </c:tx>
          <c:spPr>
            <a:solidFill>
              <a:srgbClr val="4f81bd"/>
            </a:solidFill>
            <a:ln w="57240">
              <a:solidFill>
                <a:srgbClr val="4f81bd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val>
            <c:numRef>
              <c:f>0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79137771"/>
        <c:axId val="75812408"/>
      </c:lineChart>
      <c:catAx>
        <c:axId val="79137771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PE strength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DD/MM/YYYY" sourceLinked="1"/>
        <c:majorTickMark val="none"/>
        <c:minorTickMark val="none"/>
        <c:tickLblPos val="nextTo"/>
        <c:spPr>
          <a:ln w="9360">
            <a:solidFill>
              <a:srgbClr val="3a5f8b"/>
            </a:solidFill>
            <a:round/>
          </a:ln>
        </c:spPr>
        <c:txPr>
          <a:bodyPr/>
          <a:lstStyle/>
          <a:p>
            <a:pPr>
              <a:defRPr b="0" sz="1197" spc="15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75812408"/>
        <c:crosses val="autoZero"/>
        <c:auto val="1"/>
        <c:lblAlgn val="ctr"/>
        <c:lblOffset val="100"/>
      </c:catAx>
      <c:valAx>
        <c:axId val="75812408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def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Prior updating. N – (n-1)</a:t>
                </a:r>
              </a:p>
            </c:rich>
          </c:tx>
          <c:layout>
            <c:manualLayout>
              <c:xMode val="edge"/>
              <c:yMode val="edge"/>
              <c:x val="0.0391070972139388"/>
              <c:y val="0.218362282878412"/>
            </c:manualLayout>
          </c:layout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one"/>
        <c:spPr>
          <a:ln w="9360">
            <a:solidFill>
              <a:srgbClr val="3a5f8b"/>
            </a:solidFill>
            <a:round/>
          </a:ln>
        </c:spPr>
        <c:txPr>
          <a:bodyPr/>
          <a:lstStyle/>
          <a:p>
            <a:pPr>
              <a:defRPr b="0" sz="1197" spc="15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79137771"/>
        <c:crosses val="autoZero"/>
        <c:crossBetween val="midCat"/>
      </c:valAx>
      <c:spPr>
        <a:gradFill>
          <a:gsLst>
            <a:gs pos="0">
              <a:srgbClr val="ffffff"/>
            </a:gs>
            <a:gs pos="100000">
              <a:srgbClr val="f2f2f2"/>
            </a:gs>
          </a:gsLst>
          <a:lin ang="5400000"/>
        </a:gradFill>
        <a:ln>
          <a:noFill/>
        </a:ln>
      </c:spPr>
    </c:plotArea>
    <c:plotVisOnly val="1"/>
    <c:dispBlanksAs val="gap"/>
  </c:chart>
  <c:spPr>
    <a:solidFill>
      <a:srgbClr val="ffffff"/>
    </a:solidFill>
    <a:ln>
      <a:noFill/>
    </a:ln>
  </c:spPr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15" strike="noStrike">
                <a:solidFill>
                  <a:srgbClr val="808080"/>
                </a:solidFill>
                <a:latin typeface="Arial"/>
                <a:ea typeface="DejaVu Sans"/>
              </a:defRPr>
            </a:pPr>
            <a:r>
              <a:rPr b="0" sz="1862" spc="15" strike="noStrike">
                <a:solidFill>
                  <a:srgbClr val="808080"/>
                </a:solidFill>
                <a:latin typeface="Arial"/>
                <a:ea typeface="DejaVu Sans"/>
              </a:rPr>
              <a:t>Statistical learning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1473971202181"/>
          <c:y val="0.15105459057072"/>
          <c:w val="0.8652977762631"/>
          <c:h val="0.715777502067825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Prior updating</c:v>
                </c:pt>
              </c:strCache>
            </c:strRef>
          </c:tx>
          <c:spPr>
            <a:solidFill>
              <a:srgbClr val="4f81bd"/>
            </a:solidFill>
            <a:ln w="57240">
              <a:solidFill>
                <a:srgbClr val="4f81bd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val>
            <c:numRef>
              <c:f>0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70475183"/>
        <c:axId val="60973817"/>
      </c:lineChart>
      <c:catAx>
        <c:axId val="70475183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PE strength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DD/MM/YYYY" sourceLinked="1"/>
        <c:majorTickMark val="none"/>
        <c:minorTickMark val="none"/>
        <c:tickLblPos val="nextTo"/>
        <c:spPr>
          <a:ln w="9360">
            <a:solidFill>
              <a:srgbClr val="3a5f8b"/>
            </a:solidFill>
            <a:round/>
          </a:ln>
        </c:spPr>
        <c:txPr>
          <a:bodyPr/>
          <a:lstStyle/>
          <a:p>
            <a:pPr>
              <a:defRPr b="0" sz="1197" spc="15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60973817"/>
        <c:crosses val="autoZero"/>
        <c:auto val="1"/>
        <c:lblAlgn val="ctr"/>
        <c:lblOffset val="100"/>
      </c:catAx>
      <c:valAx>
        <c:axId val="60973817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def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197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Prior updating. N – (n-1)</a:t>
                </a:r>
              </a:p>
            </c:rich>
          </c:tx>
          <c:layout>
            <c:manualLayout>
              <c:xMode val="edge"/>
              <c:yMode val="edge"/>
              <c:x val="0.0391070972139388"/>
              <c:y val="0.218155500413565"/>
            </c:manualLayout>
          </c:layout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one"/>
        <c:spPr>
          <a:ln w="9360">
            <a:solidFill>
              <a:srgbClr val="3a5f8b"/>
            </a:solidFill>
            <a:round/>
          </a:ln>
        </c:spPr>
        <c:txPr>
          <a:bodyPr/>
          <a:lstStyle/>
          <a:p>
            <a:pPr>
              <a:defRPr b="0" sz="1197" spc="15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70475183"/>
        <c:crosses val="autoZero"/>
        <c:crossBetween val="midCat"/>
      </c:valAx>
      <c:spPr>
        <a:gradFill>
          <a:gsLst>
            <a:gs pos="0">
              <a:srgbClr val="ffffff"/>
            </a:gs>
            <a:gs pos="100000">
              <a:srgbClr val="f2f2f2"/>
            </a:gs>
          </a:gsLst>
          <a:lin ang="5400000"/>
        </a:gradFill>
        <a:ln>
          <a:noFill/>
        </a:ln>
      </c:spPr>
    </c:plotArea>
    <c:plotVisOnly val="1"/>
    <c:dispBlanksAs val="gap"/>
  </c:chart>
  <c:spPr>
    <a:solidFill>
      <a:srgbClr val="ffffff"/>
    </a:solidFill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4F3B1A2-0C57-422D-8972-623C142417B7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4716360" y="10963440"/>
            <a:ext cx="3613320" cy="57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054D591F-C892-444B-B7B4-B5F0D5141A42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sldImg"/>
          </p:nvPr>
        </p:nvSpPr>
        <p:spPr>
          <a:xfrm>
            <a:off x="490680" y="738360"/>
            <a:ext cx="6569640" cy="3696120"/>
          </a:xfrm>
          <a:prstGeom prst="rect">
            <a:avLst/>
          </a:prstGeom>
        </p:spPr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1006560" y="4687560"/>
            <a:ext cx="5540400" cy="4435560"/>
          </a:xfrm>
          <a:prstGeom prst="rect">
            <a:avLst/>
          </a:prstGeom>
        </p:spPr>
        <p:txBody>
          <a:bodyPr lIns="0" rIns="0" tIns="0" bIns="0"/>
          <a:p>
            <a:pPr marL="215640" indent="-20952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Size 40 header; size 20 body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4282920" y="9375840"/>
            <a:ext cx="327204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0E8A97C-DA07-4B94-A086-CDD61D44CB0B}" type="slidenum">
              <a:rPr b="0" lang="en-GB" sz="18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4716360" y="10963440"/>
            <a:ext cx="3613320" cy="57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712CE0B3-F47A-473F-A5FD-DBC671DC71F1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16" name="CustomShape 2"/>
          <p:cNvSpPr/>
          <p:nvPr/>
        </p:nvSpPr>
        <p:spPr>
          <a:xfrm>
            <a:off x="4278240" y="10156680"/>
            <a:ext cx="3267360" cy="52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21A3250D-B380-4382-9127-243208FA78EF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17" name="CustomShape 3"/>
          <p:cNvSpPr/>
          <p:nvPr/>
        </p:nvSpPr>
        <p:spPr>
          <a:xfrm>
            <a:off x="4278240" y="10156680"/>
            <a:ext cx="3272040" cy="52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FB5F5A01-3E59-4D07-8475-38FA22B56BDF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 type="sldImg"/>
          </p:nvPr>
        </p:nvSpPr>
        <p:spPr>
          <a:xfrm>
            <a:off x="331920" y="425520"/>
            <a:ext cx="7031520" cy="3956400"/>
          </a:xfrm>
          <a:prstGeom prst="rect">
            <a:avLst/>
          </a:prstGeom>
        </p:spPr>
      </p:sp>
      <p:sp>
        <p:nvSpPr>
          <p:cNvPr id="519" name="PlaceHolder 5"/>
          <p:cNvSpPr>
            <a:spLocks noGrp="1"/>
          </p:cNvSpPr>
          <p:nvPr>
            <p:ph type="body"/>
          </p:nvPr>
        </p:nvSpPr>
        <p:spPr>
          <a:xfrm>
            <a:off x="1006200" y="5078160"/>
            <a:ext cx="5543640" cy="48085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  <p:sp>
        <p:nvSpPr>
          <p:cNvPr id="520" name="CustomShape 6"/>
          <p:cNvSpPr/>
          <p:nvPr/>
        </p:nvSpPr>
        <p:spPr>
          <a:xfrm>
            <a:off x="4282920" y="10158480"/>
            <a:ext cx="327384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E25018D-BE52-473A-81DC-AB4060D77787}" type="slidenum">
              <a:rPr b="0" lang="en-GB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>
            <a:off x="4716360" y="10963440"/>
            <a:ext cx="3613680" cy="57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0B6AEBCE-9430-4554-9BB3-88C6D6B335EC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22" name="CustomShape 2"/>
          <p:cNvSpPr/>
          <p:nvPr/>
        </p:nvSpPr>
        <p:spPr>
          <a:xfrm>
            <a:off x="4278240" y="10156680"/>
            <a:ext cx="3267720" cy="52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DB7914DC-5621-432F-B62E-3D5BA683678C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23" name="CustomShape 3"/>
          <p:cNvSpPr/>
          <p:nvPr/>
        </p:nvSpPr>
        <p:spPr>
          <a:xfrm>
            <a:off x="4278240" y="10156680"/>
            <a:ext cx="327240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68C60792-E9F8-40AE-9E40-0A4A993C7771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 type="sldImg"/>
          </p:nvPr>
        </p:nvSpPr>
        <p:spPr>
          <a:xfrm>
            <a:off x="331920" y="425520"/>
            <a:ext cx="7031880" cy="3956760"/>
          </a:xfrm>
          <a:prstGeom prst="rect">
            <a:avLst/>
          </a:prstGeom>
        </p:spPr>
      </p:sp>
      <p:sp>
        <p:nvSpPr>
          <p:cNvPr id="525" name="PlaceHolder 5"/>
          <p:cNvSpPr>
            <a:spLocks noGrp="1"/>
          </p:cNvSpPr>
          <p:nvPr>
            <p:ph type="body"/>
          </p:nvPr>
        </p:nvSpPr>
        <p:spPr>
          <a:xfrm>
            <a:off x="1006200" y="5078160"/>
            <a:ext cx="5544000" cy="4808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  <p:sp>
        <p:nvSpPr>
          <p:cNvPr id="526" name="CustomShape 6"/>
          <p:cNvSpPr/>
          <p:nvPr/>
        </p:nvSpPr>
        <p:spPr>
          <a:xfrm>
            <a:off x="4282920" y="10158480"/>
            <a:ext cx="327420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0D06AC1-B45F-4165-8561-E461BE6437EE}" type="slidenum">
              <a:rPr b="0" lang="en-GB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4716360" y="10963440"/>
            <a:ext cx="3613680" cy="57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77DD294E-1165-4A57-B732-8EDCD0D6653F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4278240" y="10156680"/>
            <a:ext cx="3267720" cy="52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9026EA24-BB69-42BD-A17A-3F295330980E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29" name="CustomShape 3"/>
          <p:cNvSpPr/>
          <p:nvPr/>
        </p:nvSpPr>
        <p:spPr>
          <a:xfrm>
            <a:off x="4278240" y="10156680"/>
            <a:ext cx="327240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27CF9DEB-06DC-447A-9739-0D20D7FF9105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 type="sldImg"/>
          </p:nvPr>
        </p:nvSpPr>
        <p:spPr>
          <a:xfrm>
            <a:off x="331920" y="425520"/>
            <a:ext cx="7031880" cy="3956760"/>
          </a:xfrm>
          <a:prstGeom prst="rect">
            <a:avLst/>
          </a:prstGeom>
        </p:spPr>
      </p:sp>
      <p:sp>
        <p:nvSpPr>
          <p:cNvPr id="531" name="PlaceHolder 5"/>
          <p:cNvSpPr>
            <a:spLocks noGrp="1"/>
          </p:cNvSpPr>
          <p:nvPr>
            <p:ph type="body"/>
          </p:nvPr>
        </p:nvSpPr>
        <p:spPr>
          <a:xfrm>
            <a:off x="1006200" y="5078160"/>
            <a:ext cx="5544000" cy="4808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  <p:sp>
        <p:nvSpPr>
          <p:cNvPr id="532" name="CustomShape 6"/>
          <p:cNvSpPr/>
          <p:nvPr/>
        </p:nvSpPr>
        <p:spPr>
          <a:xfrm>
            <a:off x="4282920" y="10158480"/>
            <a:ext cx="327420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2AB3881-161F-4FC8-A4B1-EF90D75A7D67}" type="slidenum">
              <a:rPr b="0" lang="en-GB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4716360" y="10963440"/>
            <a:ext cx="3613680" cy="57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C1297B59-2D32-4C75-AD31-12227D1E3A80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34" name="CustomShape 2"/>
          <p:cNvSpPr/>
          <p:nvPr/>
        </p:nvSpPr>
        <p:spPr>
          <a:xfrm>
            <a:off x="4278240" y="10156680"/>
            <a:ext cx="3267720" cy="52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D2D2D366-6AED-4C04-AE18-EDFEB224FC22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35" name="CustomShape 3"/>
          <p:cNvSpPr/>
          <p:nvPr/>
        </p:nvSpPr>
        <p:spPr>
          <a:xfrm>
            <a:off x="4278240" y="10156680"/>
            <a:ext cx="327240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CCD8B0A9-9B26-454B-820A-7C405F97B11E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 type="sldImg"/>
          </p:nvPr>
        </p:nvSpPr>
        <p:spPr>
          <a:xfrm>
            <a:off x="331920" y="425520"/>
            <a:ext cx="7031880" cy="3956760"/>
          </a:xfrm>
          <a:prstGeom prst="rect">
            <a:avLst/>
          </a:prstGeom>
        </p:spPr>
      </p:sp>
      <p:sp>
        <p:nvSpPr>
          <p:cNvPr id="537" name="PlaceHolder 5"/>
          <p:cNvSpPr>
            <a:spLocks noGrp="1"/>
          </p:cNvSpPr>
          <p:nvPr>
            <p:ph type="body"/>
          </p:nvPr>
        </p:nvSpPr>
        <p:spPr>
          <a:xfrm>
            <a:off x="1006200" y="5078160"/>
            <a:ext cx="5544000" cy="4808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  <p:sp>
        <p:nvSpPr>
          <p:cNvPr id="538" name="CustomShape 6"/>
          <p:cNvSpPr/>
          <p:nvPr/>
        </p:nvSpPr>
        <p:spPr>
          <a:xfrm>
            <a:off x="4282920" y="10158480"/>
            <a:ext cx="327420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089F075-4250-4D5C-B4FB-6D58AA08C1E5}" type="slidenum">
              <a:rPr b="0" lang="en-GB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4716360" y="10963440"/>
            <a:ext cx="3613680" cy="57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AA48CD08-AC0E-433D-A0D1-3CD9A09B4CAD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4278240" y="10156680"/>
            <a:ext cx="3267720" cy="52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BEC2AC27-3468-4A32-B164-BBA2335BB5E1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41" name="CustomShape 3"/>
          <p:cNvSpPr/>
          <p:nvPr/>
        </p:nvSpPr>
        <p:spPr>
          <a:xfrm>
            <a:off x="4278240" y="10156680"/>
            <a:ext cx="327240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69964E4A-3B6D-4094-95D1-87C07AD64473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42" name="PlaceHolder 4"/>
          <p:cNvSpPr>
            <a:spLocks noGrp="1"/>
          </p:cNvSpPr>
          <p:nvPr>
            <p:ph type="sldImg"/>
          </p:nvPr>
        </p:nvSpPr>
        <p:spPr>
          <a:xfrm>
            <a:off x="331920" y="425520"/>
            <a:ext cx="7031880" cy="3956760"/>
          </a:xfrm>
          <a:prstGeom prst="rect">
            <a:avLst/>
          </a:prstGeom>
        </p:spPr>
      </p:sp>
      <p:sp>
        <p:nvSpPr>
          <p:cNvPr id="543" name="PlaceHolder 5"/>
          <p:cNvSpPr>
            <a:spLocks noGrp="1"/>
          </p:cNvSpPr>
          <p:nvPr>
            <p:ph type="body"/>
          </p:nvPr>
        </p:nvSpPr>
        <p:spPr>
          <a:xfrm>
            <a:off x="1006200" y="5078160"/>
            <a:ext cx="5544000" cy="4808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  <p:sp>
        <p:nvSpPr>
          <p:cNvPr id="544" name="CustomShape 6"/>
          <p:cNvSpPr/>
          <p:nvPr/>
        </p:nvSpPr>
        <p:spPr>
          <a:xfrm>
            <a:off x="4282920" y="10158480"/>
            <a:ext cx="327420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1775492-F322-4BA3-ACD5-45A160F53F8C}" type="slidenum">
              <a:rPr b="0" lang="en-GB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4716360" y="10963440"/>
            <a:ext cx="3613680" cy="57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2B828485-34B3-4CB1-B805-CBE34C11AA94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46" name="CustomShape 2"/>
          <p:cNvSpPr/>
          <p:nvPr/>
        </p:nvSpPr>
        <p:spPr>
          <a:xfrm>
            <a:off x="4278240" y="10156680"/>
            <a:ext cx="3267720" cy="52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F605C6A6-14CA-44AB-802F-C470C21636C1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47" name="CustomShape 3"/>
          <p:cNvSpPr/>
          <p:nvPr/>
        </p:nvSpPr>
        <p:spPr>
          <a:xfrm>
            <a:off x="4278240" y="10156680"/>
            <a:ext cx="327240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42044A74-CA04-48CC-A6DA-5B3A52F47A81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 type="sldImg"/>
          </p:nvPr>
        </p:nvSpPr>
        <p:spPr>
          <a:xfrm>
            <a:off x="331920" y="425520"/>
            <a:ext cx="7031880" cy="3956760"/>
          </a:xfrm>
          <a:prstGeom prst="rect">
            <a:avLst/>
          </a:prstGeom>
        </p:spPr>
      </p:sp>
      <p:sp>
        <p:nvSpPr>
          <p:cNvPr id="549" name="PlaceHolder 5"/>
          <p:cNvSpPr>
            <a:spLocks noGrp="1"/>
          </p:cNvSpPr>
          <p:nvPr>
            <p:ph type="body"/>
          </p:nvPr>
        </p:nvSpPr>
        <p:spPr>
          <a:xfrm>
            <a:off x="1006200" y="5078160"/>
            <a:ext cx="5544000" cy="4808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  <p:sp>
        <p:nvSpPr>
          <p:cNvPr id="550" name="CustomShape 6"/>
          <p:cNvSpPr/>
          <p:nvPr/>
        </p:nvSpPr>
        <p:spPr>
          <a:xfrm>
            <a:off x="4282920" y="10158480"/>
            <a:ext cx="327420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AB5BE40-4976-4A84-89AE-236FCB5736EB}" type="slidenum">
              <a:rPr b="0" lang="en-GB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4716360" y="10963440"/>
            <a:ext cx="3613680" cy="57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251695BD-D8B9-4D0E-B20C-9918B4E204A2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4278240" y="10156680"/>
            <a:ext cx="3267720" cy="52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2B53FFDB-7CFD-46EF-899B-881FB59A2018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53" name="CustomShape 3"/>
          <p:cNvSpPr/>
          <p:nvPr/>
        </p:nvSpPr>
        <p:spPr>
          <a:xfrm>
            <a:off x="4278240" y="10156680"/>
            <a:ext cx="327240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B1427489-6039-49B7-9CB2-DA75EEA31573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54" name="PlaceHolder 4"/>
          <p:cNvSpPr>
            <a:spLocks noGrp="1"/>
          </p:cNvSpPr>
          <p:nvPr>
            <p:ph type="sldImg"/>
          </p:nvPr>
        </p:nvSpPr>
        <p:spPr>
          <a:xfrm>
            <a:off x="331920" y="425520"/>
            <a:ext cx="7031880" cy="3956760"/>
          </a:xfrm>
          <a:prstGeom prst="rect">
            <a:avLst/>
          </a:prstGeom>
        </p:spPr>
      </p:sp>
      <p:sp>
        <p:nvSpPr>
          <p:cNvPr id="555" name="PlaceHolder 5"/>
          <p:cNvSpPr>
            <a:spLocks noGrp="1"/>
          </p:cNvSpPr>
          <p:nvPr>
            <p:ph type="body"/>
          </p:nvPr>
        </p:nvSpPr>
        <p:spPr>
          <a:xfrm>
            <a:off x="1006200" y="5078160"/>
            <a:ext cx="5544000" cy="4808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  <p:sp>
        <p:nvSpPr>
          <p:cNvPr id="556" name="CustomShape 6"/>
          <p:cNvSpPr/>
          <p:nvPr/>
        </p:nvSpPr>
        <p:spPr>
          <a:xfrm>
            <a:off x="4282920" y="10158480"/>
            <a:ext cx="327420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09EF6C9-86E0-4C4D-B046-58F234CE8F12}" type="slidenum">
              <a:rPr b="0" lang="en-GB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4716360" y="10963440"/>
            <a:ext cx="3613680" cy="57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35518A31-68E9-4F5E-B3B3-96C83C2141BC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4278240" y="10156680"/>
            <a:ext cx="3267720" cy="52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07CC85DD-3443-4E7A-9C3B-B959C0FF5B59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4278240" y="10156680"/>
            <a:ext cx="327240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20619B11-A258-47B0-A04F-420324D69EB4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60" name="PlaceHolder 4"/>
          <p:cNvSpPr>
            <a:spLocks noGrp="1"/>
          </p:cNvSpPr>
          <p:nvPr>
            <p:ph type="sldImg"/>
          </p:nvPr>
        </p:nvSpPr>
        <p:spPr>
          <a:xfrm>
            <a:off x="331920" y="425520"/>
            <a:ext cx="7031880" cy="3956760"/>
          </a:xfrm>
          <a:prstGeom prst="rect">
            <a:avLst/>
          </a:prstGeom>
        </p:spPr>
      </p:sp>
      <p:sp>
        <p:nvSpPr>
          <p:cNvPr id="561" name="PlaceHolder 5"/>
          <p:cNvSpPr>
            <a:spLocks noGrp="1"/>
          </p:cNvSpPr>
          <p:nvPr>
            <p:ph type="body"/>
          </p:nvPr>
        </p:nvSpPr>
        <p:spPr>
          <a:xfrm>
            <a:off x="1006200" y="5078160"/>
            <a:ext cx="5544000" cy="4808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  <p:sp>
        <p:nvSpPr>
          <p:cNvPr id="562" name="CustomShape 6"/>
          <p:cNvSpPr/>
          <p:nvPr/>
        </p:nvSpPr>
        <p:spPr>
          <a:xfrm>
            <a:off x="4282920" y="10158480"/>
            <a:ext cx="327420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C4C81E8-D78B-484D-8D8D-A2D80F26D350}" type="slidenum">
              <a:rPr b="0" lang="en-GB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4716360" y="10963440"/>
            <a:ext cx="3613680" cy="57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72533A6D-009C-4ECE-974C-57C95ACB38BF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4278240" y="10156680"/>
            <a:ext cx="3267720" cy="52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0A216906-BF24-42D9-B469-C0CF64986B1D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65" name="CustomShape 3"/>
          <p:cNvSpPr/>
          <p:nvPr/>
        </p:nvSpPr>
        <p:spPr>
          <a:xfrm>
            <a:off x="4278240" y="10156680"/>
            <a:ext cx="327240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7A7ED85C-5E6D-4180-8A0C-A3E6251FB034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66" name="PlaceHolder 4"/>
          <p:cNvSpPr>
            <a:spLocks noGrp="1"/>
          </p:cNvSpPr>
          <p:nvPr>
            <p:ph type="sldImg"/>
          </p:nvPr>
        </p:nvSpPr>
        <p:spPr>
          <a:xfrm>
            <a:off x="331920" y="425520"/>
            <a:ext cx="7031880" cy="3956760"/>
          </a:xfrm>
          <a:prstGeom prst="rect">
            <a:avLst/>
          </a:prstGeom>
        </p:spPr>
      </p:sp>
      <p:sp>
        <p:nvSpPr>
          <p:cNvPr id="567" name="PlaceHolder 5"/>
          <p:cNvSpPr>
            <a:spLocks noGrp="1"/>
          </p:cNvSpPr>
          <p:nvPr>
            <p:ph type="body"/>
          </p:nvPr>
        </p:nvSpPr>
        <p:spPr>
          <a:xfrm>
            <a:off x="1006200" y="5078160"/>
            <a:ext cx="5544000" cy="4808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  <p:sp>
        <p:nvSpPr>
          <p:cNvPr id="568" name="CustomShape 6"/>
          <p:cNvSpPr/>
          <p:nvPr/>
        </p:nvSpPr>
        <p:spPr>
          <a:xfrm>
            <a:off x="4282920" y="10158480"/>
            <a:ext cx="327420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79C842B-35FC-48F1-9300-C1FD25845AAB}" type="slidenum">
              <a:rPr b="0" lang="en-GB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4716360" y="10963440"/>
            <a:ext cx="3613680" cy="57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0CD27710-CD10-4168-9313-5BC1EA4D5CA7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4278240" y="10156680"/>
            <a:ext cx="3267720" cy="52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88794502-3986-481A-9288-49B8ABAA166F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4278240" y="10156680"/>
            <a:ext cx="327240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DA783DB6-1BB9-4E46-AC5A-309D51188E6B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72" name="PlaceHolder 4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</p:spPr>
      </p:sp>
      <p:sp>
        <p:nvSpPr>
          <p:cNvPr id="573" name="PlaceHolder 5"/>
          <p:cNvSpPr>
            <a:spLocks noGrp="1"/>
          </p:cNvSpPr>
          <p:nvPr>
            <p:ph type="body"/>
          </p:nvPr>
        </p:nvSpPr>
        <p:spPr>
          <a:xfrm>
            <a:off x="755280" y="5078520"/>
            <a:ext cx="6047280" cy="48106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4716360" y="10963440"/>
            <a:ext cx="3613320" cy="57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DA75BA1C-6E42-4AAE-BDFB-70AFB7BAD394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4278240" y="10156680"/>
            <a:ext cx="3267360" cy="52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2E3730BB-8041-45B7-A724-7B7160B5709E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4278240" y="10156680"/>
            <a:ext cx="3272040" cy="52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A9E37F9E-0516-4889-B8CF-8E8256E82D34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</p:spPr>
      </p:sp>
      <p:sp>
        <p:nvSpPr>
          <p:cNvPr id="476" name="PlaceHolder 5"/>
          <p:cNvSpPr>
            <a:spLocks noGrp="1"/>
          </p:cNvSpPr>
          <p:nvPr>
            <p:ph type="body"/>
          </p:nvPr>
        </p:nvSpPr>
        <p:spPr>
          <a:xfrm>
            <a:off x="755280" y="5078520"/>
            <a:ext cx="6046920" cy="481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4716360" y="10963440"/>
            <a:ext cx="3613680" cy="57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1CDE6E4F-49C1-4751-B0B7-BED31E4BC853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4278240" y="10156680"/>
            <a:ext cx="3267720" cy="52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8256905E-4187-4A69-97F4-56267F541120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76" name="CustomShape 3"/>
          <p:cNvSpPr/>
          <p:nvPr/>
        </p:nvSpPr>
        <p:spPr>
          <a:xfrm>
            <a:off x="4278240" y="10156680"/>
            <a:ext cx="327240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79306EBD-A121-4C88-A7AC-14C390621AFB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77" name="PlaceHolder 4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</p:spPr>
      </p:sp>
      <p:sp>
        <p:nvSpPr>
          <p:cNvPr id="578" name="PlaceHolder 5"/>
          <p:cNvSpPr>
            <a:spLocks noGrp="1"/>
          </p:cNvSpPr>
          <p:nvPr>
            <p:ph type="body"/>
          </p:nvPr>
        </p:nvSpPr>
        <p:spPr>
          <a:xfrm>
            <a:off x="755280" y="5078520"/>
            <a:ext cx="6047280" cy="48106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4716360" y="10963440"/>
            <a:ext cx="3613680" cy="57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ED5F6877-7D7A-42CF-AF3F-B8ADF371E04A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80" name="CustomShape 2"/>
          <p:cNvSpPr/>
          <p:nvPr/>
        </p:nvSpPr>
        <p:spPr>
          <a:xfrm>
            <a:off x="4278240" y="10156680"/>
            <a:ext cx="3267720" cy="52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4DDDDDEE-D886-4803-A83E-AD45673FDAE4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81" name="CustomShape 3"/>
          <p:cNvSpPr/>
          <p:nvPr/>
        </p:nvSpPr>
        <p:spPr>
          <a:xfrm>
            <a:off x="4278240" y="10156680"/>
            <a:ext cx="327240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2252B5A6-2A70-4FD4-82E1-13DC2262B461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82" name="PlaceHolder 4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</p:spPr>
      </p:sp>
      <p:sp>
        <p:nvSpPr>
          <p:cNvPr id="583" name="PlaceHolder 5"/>
          <p:cNvSpPr>
            <a:spLocks noGrp="1"/>
          </p:cNvSpPr>
          <p:nvPr>
            <p:ph type="body"/>
          </p:nvPr>
        </p:nvSpPr>
        <p:spPr>
          <a:xfrm>
            <a:off x="755280" y="5078520"/>
            <a:ext cx="6047280" cy="48106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4716360" y="10963440"/>
            <a:ext cx="3613680" cy="57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8F3AFABB-0FCB-4D3B-84EF-AA234FFDF93F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85" name="CustomShape 2"/>
          <p:cNvSpPr/>
          <p:nvPr/>
        </p:nvSpPr>
        <p:spPr>
          <a:xfrm>
            <a:off x="4278240" y="10156680"/>
            <a:ext cx="3267720" cy="52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5D401429-A10A-4204-9788-62F8D38CD77C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86" name="CustomShape 3"/>
          <p:cNvSpPr/>
          <p:nvPr/>
        </p:nvSpPr>
        <p:spPr>
          <a:xfrm>
            <a:off x="4278240" y="10156680"/>
            <a:ext cx="327240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2A0D32F6-34D9-482C-B156-9815435B4AA9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87" name="PlaceHolder 4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</p:spPr>
      </p:sp>
      <p:sp>
        <p:nvSpPr>
          <p:cNvPr id="588" name="PlaceHolder 5"/>
          <p:cNvSpPr>
            <a:spLocks noGrp="1"/>
          </p:cNvSpPr>
          <p:nvPr>
            <p:ph type="body"/>
          </p:nvPr>
        </p:nvSpPr>
        <p:spPr>
          <a:xfrm>
            <a:off x="755280" y="5078520"/>
            <a:ext cx="6047280" cy="48106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4716360" y="10963440"/>
            <a:ext cx="3613680" cy="57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A8E51D69-EF4D-4CDA-BFED-A4A74BEEDAF8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90" name="CustomShape 2"/>
          <p:cNvSpPr/>
          <p:nvPr/>
        </p:nvSpPr>
        <p:spPr>
          <a:xfrm>
            <a:off x="4278240" y="10156680"/>
            <a:ext cx="3267720" cy="52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95C9D50F-79C8-4328-AAC5-9A11C940A684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91" name="CustomShape 3"/>
          <p:cNvSpPr/>
          <p:nvPr/>
        </p:nvSpPr>
        <p:spPr>
          <a:xfrm>
            <a:off x="4278240" y="10156680"/>
            <a:ext cx="327240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07B7F7D1-F847-4D11-93B6-998FBEB7CCD0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92" name="PlaceHolder 4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</p:spPr>
      </p:sp>
      <p:sp>
        <p:nvSpPr>
          <p:cNvPr id="593" name="PlaceHolder 5"/>
          <p:cNvSpPr>
            <a:spLocks noGrp="1"/>
          </p:cNvSpPr>
          <p:nvPr>
            <p:ph type="body"/>
          </p:nvPr>
        </p:nvSpPr>
        <p:spPr>
          <a:xfrm>
            <a:off x="755280" y="5078520"/>
            <a:ext cx="6047280" cy="48106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4716360" y="10963440"/>
            <a:ext cx="3613320" cy="57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725E739E-0FD8-4A12-B962-FB14DB39FB9B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4278240" y="10156680"/>
            <a:ext cx="3267360" cy="52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2E8F91F3-A1F9-47A9-960C-F57886643442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4278240" y="10156680"/>
            <a:ext cx="3272040" cy="52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294CFDD2-8F91-4919-9317-0A0529985A2F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</p:spPr>
      </p:sp>
      <p:sp>
        <p:nvSpPr>
          <p:cNvPr id="481" name="PlaceHolder 5"/>
          <p:cNvSpPr>
            <a:spLocks noGrp="1"/>
          </p:cNvSpPr>
          <p:nvPr>
            <p:ph type="body"/>
          </p:nvPr>
        </p:nvSpPr>
        <p:spPr>
          <a:xfrm>
            <a:off x="755280" y="5078520"/>
            <a:ext cx="6046920" cy="481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4716360" y="10963440"/>
            <a:ext cx="3613320" cy="57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23E5F4C2-9D36-4F7C-BC1F-C328E7353677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4278240" y="10156680"/>
            <a:ext cx="3267360" cy="52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DF537E92-A0E4-4CB2-98A6-62F4C7CD7C7D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84" name="CustomShape 3"/>
          <p:cNvSpPr/>
          <p:nvPr/>
        </p:nvSpPr>
        <p:spPr>
          <a:xfrm>
            <a:off x="4278240" y="10156680"/>
            <a:ext cx="3272040" cy="52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ED572911-3920-4A58-8E1B-7300D46F4CDD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</p:spPr>
      </p:sp>
      <p:sp>
        <p:nvSpPr>
          <p:cNvPr id="486" name="PlaceHolder 5"/>
          <p:cNvSpPr>
            <a:spLocks noGrp="1"/>
          </p:cNvSpPr>
          <p:nvPr>
            <p:ph type="body"/>
          </p:nvPr>
        </p:nvSpPr>
        <p:spPr>
          <a:xfrm>
            <a:off x="755280" y="5078520"/>
            <a:ext cx="6046920" cy="481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4716360" y="10963440"/>
            <a:ext cx="3613320" cy="57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F62B0746-F18E-4022-8D56-64A62BB1F9BC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88" name="CustomShape 2"/>
          <p:cNvSpPr/>
          <p:nvPr/>
        </p:nvSpPr>
        <p:spPr>
          <a:xfrm>
            <a:off x="4278240" y="10156680"/>
            <a:ext cx="3267360" cy="52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14B895ED-1584-4A67-8B89-EF531506AA4C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>
            <a:off x="4278240" y="10156680"/>
            <a:ext cx="3272040" cy="52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16134433-F989-403B-BA3C-8374CC38BE73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</p:spPr>
      </p:sp>
      <p:sp>
        <p:nvSpPr>
          <p:cNvPr id="491" name="PlaceHolder 5"/>
          <p:cNvSpPr>
            <a:spLocks noGrp="1"/>
          </p:cNvSpPr>
          <p:nvPr>
            <p:ph type="body"/>
          </p:nvPr>
        </p:nvSpPr>
        <p:spPr>
          <a:xfrm>
            <a:off x="755280" y="5078520"/>
            <a:ext cx="6046920" cy="481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4716360" y="10963440"/>
            <a:ext cx="3613320" cy="57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9D87A2C1-8755-4B04-95BA-0E297806F94E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4278240" y="10156680"/>
            <a:ext cx="3267360" cy="52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444A191E-1F4B-498E-84BC-F9D7EF892A8A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94" name="CustomShape 3"/>
          <p:cNvSpPr/>
          <p:nvPr/>
        </p:nvSpPr>
        <p:spPr>
          <a:xfrm>
            <a:off x="4278240" y="10156680"/>
            <a:ext cx="3272040" cy="52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04A88A71-BB42-42D5-B96F-7431C559B7E9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 type="sldImg"/>
          </p:nvPr>
        </p:nvSpPr>
        <p:spPr>
          <a:xfrm>
            <a:off x="331920" y="425520"/>
            <a:ext cx="7031520" cy="3956400"/>
          </a:xfrm>
          <a:prstGeom prst="rect">
            <a:avLst/>
          </a:prstGeom>
        </p:spPr>
      </p:sp>
      <p:sp>
        <p:nvSpPr>
          <p:cNvPr id="496" name="PlaceHolder 5"/>
          <p:cNvSpPr>
            <a:spLocks noGrp="1"/>
          </p:cNvSpPr>
          <p:nvPr>
            <p:ph type="body"/>
          </p:nvPr>
        </p:nvSpPr>
        <p:spPr>
          <a:xfrm>
            <a:off x="1006200" y="5078160"/>
            <a:ext cx="5543640" cy="48085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  <p:sp>
        <p:nvSpPr>
          <p:cNvPr id="497" name="CustomShape 6"/>
          <p:cNvSpPr/>
          <p:nvPr/>
        </p:nvSpPr>
        <p:spPr>
          <a:xfrm>
            <a:off x="4282920" y="10158480"/>
            <a:ext cx="327384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DE026FD-60FE-413A-8E48-A129004D4C64}" type="slidenum">
              <a:rPr b="0" lang="en-GB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4716360" y="10963440"/>
            <a:ext cx="3613320" cy="57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AC6F99BD-B55E-4AE0-9561-18F28407102D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4278240" y="10156680"/>
            <a:ext cx="3267360" cy="52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8D101624-392A-49C5-96DF-75D9A600AC36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4278240" y="10156680"/>
            <a:ext cx="3272040" cy="52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59189F50-0AC6-42A8-9FFC-B1E6E24CFC1D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 type="sldImg"/>
          </p:nvPr>
        </p:nvSpPr>
        <p:spPr>
          <a:xfrm>
            <a:off x="331920" y="425520"/>
            <a:ext cx="7031520" cy="3956400"/>
          </a:xfrm>
          <a:prstGeom prst="rect">
            <a:avLst/>
          </a:prstGeom>
        </p:spPr>
      </p:sp>
      <p:sp>
        <p:nvSpPr>
          <p:cNvPr id="502" name="PlaceHolder 5"/>
          <p:cNvSpPr>
            <a:spLocks noGrp="1"/>
          </p:cNvSpPr>
          <p:nvPr>
            <p:ph type="body"/>
          </p:nvPr>
        </p:nvSpPr>
        <p:spPr>
          <a:xfrm>
            <a:off x="1006200" y="5078160"/>
            <a:ext cx="5543640" cy="48085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  <p:sp>
        <p:nvSpPr>
          <p:cNvPr id="503" name="CustomShape 6"/>
          <p:cNvSpPr/>
          <p:nvPr/>
        </p:nvSpPr>
        <p:spPr>
          <a:xfrm>
            <a:off x="4282920" y="10158480"/>
            <a:ext cx="327384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660CD3B-BB96-4A53-B927-015AC8713796}" type="slidenum">
              <a:rPr b="0" lang="en-GB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4716360" y="10963440"/>
            <a:ext cx="3613320" cy="57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E0A9C392-D2AC-4285-AD1C-EBF66F6B39AC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4278240" y="10156680"/>
            <a:ext cx="3267360" cy="52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7500A324-5E0A-4B61-B1EE-8B8EE9C4E210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4278240" y="10156680"/>
            <a:ext cx="3272040" cy="52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5445DF4D-1CA5-4388-8458-B97574F06601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07" name="PlaceHolder 4"/>
          <p:cNvSpPr>
            <a:spLocks noGrp="1"/>
          </p:cNvSpPr>
          <p:nvPr>
            <p:ph type="sldImg"/>
          </p:nvPr>
        </p:nvSpPr>
        <p:spPr>
          <a:xfrm>
            <a:off x="331920" y="425520"/>
            <a:ext cx="7031520" cy="3956400"/>
          </a:xfrm>
          <a:prstGeom prst="rect">
            <a:avLst/>
          </a:prstGeom>
        </p:spPr>
      </p:sp>
      <p:sp>
        <p:nvSpPr>
          <p:cNvPr id="508" name="PlaceHolder 5"/>
          <p:cNvSpPr>
            <a:spLocks noGrp="1"/>
          </p:cNvSpPr>
          <p:nvPr>
            <p:ph type="body"/>
          </p:nvPr>
        </p:nvSpPr>
        <p:spPr>
          <a:xfrm>
            <a:off x="1006200" y="5078160"/>
            <a:ext cx="5543640" cy="48085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  <p:sp>
        <p:nvSpPr>
          <p:cNvPr id="509" name="CustomShape 6"/>
          <p:cNvSpPr/>
          <p:nvPr/>
        </p:nvSpPr>
        <p:spPr>
          <a:xfrm>
            <a:off x="4282920" y="10158480"/>
            <a:ext cx="327384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31B0655-C0DF-40F9-928A-19198C94BA84}" type="slidenum">
              <a:rPr b="0" lang="en-GB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4716360" y="10963440"/>
            <a:ext cx="3613320" cy="57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8C25E5C2-41C9-444B-82DE-BD1BE514B7BB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11" name="CustomShape 2"/>
          <p:cNvSpPr/>
          <p:nvPr/>
        </p:nvSpPr>
        <p:spPr>
          <a:xfrm>
            <a:off x="4278240" y="10156680"/>
            <a:ext cx="3267360" cy="52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1182C6DE-B2DB-4D9E-AD58-A659BE6E48D4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4278240" y="10156680"/>
            <a:ext cx="3272040" cy="52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DBF32064-FEA9-46FE-838D-539AD7B4E843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</p:spPr>
      </p:sp>
      <p:sp>
        <p:nvSpPr>
          <p:cNvPr id="514" name="PlaceHolder 5"/>
          <p:cNvSpPr>
            <a:spLocks noGrp="1"/>
          </p:cNvSpPr>
          <p:nvPr>
            <p:ph type="body"/>
          </p:nvPr>
        </p:nvSpPr>
        <p:spPr>
          <a:xfrm>
            <a:off x="755280" y="5078520"/>
            <a:ext cx="6046920" cy="481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3280" y="5165640"/>
            <a:ext cx="2338560" cy="38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3448080" y="5165640"/>
            <a:ext cx="3186360" cy="38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slideLayout" Target="../slideLayouts/slideLayout13.xml"/><Relationship Id="rId1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chart" Target="../charts/chart3.xm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chart" Target="../charts/chart5.xm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chart" Target="../charts/chart6.xml"/><Relationship Id="rId2" Type="http://schemas.openxmlformats.org/officeDocument/2006/relationships/chart" Target="../charts/chart7.xm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chart" Target="../charts/chart8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chart" Target="../charts/chart9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image" Target="../media/image93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image" Target="../media/image95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6.jpeg"/><Relationship Id="rId2" Type="http://schemas.openxmlformats.org/officeDocument/2006/relationships/image" Target="../media/image97.jpeg"/><Relationship Id="rId3" Type="http://schemas.openxmlformats.org/officeDocument/2006/relationships/image" Target="../media/image98.jpeg"/><Relationship Id="rId4" Type="http://schemas.openxmlformats.org/officeDocument/2006/relationships/image" Target="../media/image99.jpeg"/><Relationship Id="rId5" Type="http://schemas.openxmlformats.org/officeDocument/2006/relationships/image" Target="../media/image100.jpeg"/><Relationship Id="rId6" Type="http://schemas.openxmlformats.org/officeDocument/2006/relationships/image" Target="../media/image101.jpeg"/><Relationship Id="rId7" Type="http://schemas.openxmlformats.org/officeDocument/2006/relationships/image" Target="../media/image102.jpe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jpeg"/><Relationship Id="rId13" Type="http://schemas.openxmlformats.org/officeDocument/2006/relationships/image" Target="../media/image108.png"/><Relationship Id="rId14" Type="http://schemas.openxmlformats.org/officeDocument/2006/relationships/slideLayout" Target="../slideLayouts/slideLayout13.xml"/><Relationship Id="rId1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jpeg"/><Relationship Id="rId10" Type="http://schemas.openxmlformats.org/officeDocument/2006/relationships/image" Target="../media/image19.jpeg"/><Relationship Id="rId11" Type="http://schemas.openxmlformats.org/officeDocument/2006/relationships/image" Target="../media/image20.jpeg"/><Relationship Id="rId12" Type="http://schemas.openxmlformats.org/officeDocument/2006/relationships/image" Target="../media/image21.jpe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jpeg"/><Relationship Id="rId10" Type="http://schemas.openxmlformats.org/officeDocument/2006/relationships/image" Target="../media/image39.jpeg"/><Relationship Id="rId11" Type="http://schemas.openxmlformats.org/officeDocument/2006/relationships/image" Target="../media/image40.jpeg"/><Relationship Id="rId12" Type="http://schemas.openxmlformats.org/officeDocument/2006/relationships/image" Target="../media/image41.jpeg"/><Relationship Id="rId13" Type="http://schemas.openxmlformats.org/officeDocument/2006/relationships/image" Target="../media/image42.jpeg"/><Relationship Id="rId14" Type="http://schemas.openxmlformats.org/officeDocument/2006/relationships/image" Target="../media/image43.jpe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jpeg"/><Relationship Id="rId4" Type="http://schemas.openxmlformats.org/officeDocument/2006/relationships/image" Target="../media/image52.jpeg"/><Relationship Id="rId5" Type="http://schemas.openxmlformats.org/officeDocument/2006/relationships/image" Target="../media/image53.jpeg"/><Relationship Id="rId6" Type="http://schemas.openxmlformats.org/officeDocument/2006/relationships/image" Target="../media/image54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jpeg"/><Relationship Id="rId3" Type="http://schemas.openxmlformats.org/officeDocument/2006/relationships/image" Target="../media/image59.png"/><Relationship Id="rId4" Type="http://schemas.openxmlformats.org/officeDocument/2006/relationships/image" Target="../media/image60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jpeg"/><Relationship Id="rId3" Type="http://schemas.openxmlformats.org/officeDocument/2006/relationships/image" Target="../media/image63.jpeg"/><Relationship Id="rId4" Type="http://schemas.openxmlformats.org/officeDocument/2006/relationships/image" Target="../media/image64.jpeg"/><Relationship Id="rId5" Type="http://schemas.openxmlformats.org/officeDocument/2006/relationships/image" Target="../media/image65.jpeg"/><Relationship Id="rId6" Type="http://schemas.openxmlformats.org/officeDocument/2006/relationships/image" Target="../media/image66.jpe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jpeg"/><Relationship Id="rId10" Type="http://schemas.openxmlformats.org/officeDocument/2006/relationships/image" Target="../media/image70.jpeg"/><Relationship Id="rId11" Type="http://schemas.openxmlformats.org/officeDocument/2006/relationships/image" Target="../media/image71.jpeg"/><Relationship Id="rId12" Type="http://schemas.openxmlformats.org/officeDocument/2006/relationships/image" Target="../media/image72.jpeg"/><Relationship Id="rId13" Type="http://schemas.openxmlformats.org/officeDocument/2006/relationships/image" Target="../media/image73.jpeg"/><Relationship Id="rId14" Type="http://schemas.openxmlformats.org/officeDocument/2006/relationships/image" Target="../media/image74.jpe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60440" y="950760"/>
            <a:ext cx="9155160" cy="87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Baskerville Old Face"/>
                <a:ea typeface="Noto Sans CJK SC"/>
              </a:rPr>
              <a:t>PREMUP: 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Manipulating prior strength to render different levels of PE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85" name="Picture 3" descr=""/>
          <p:cNvPicPr/>
          <p:nvPr/>
        </p:nvPicPr>
        <p:blipFill>
          <a:blip r:embed="rId1"/>
          <a:stretch/>
        </p:blipFill>
        <p:spPr>
          <a:xfrm>
            <a:off x="7510320" y="4960800"/>
            <a:ext cx="481320" cy="489240"/>
          </a:xfrm>
          <a:prstGeom prst="rect">
            <a:avLst/>
          </a:prstGeom>
          <a:ln>
            <a:noFill/>
          </a:ln>
        </p:spPr>
      </p:pic>
      <p:pic>
        <p:nvPicPr>
          <p:cNvPr id="86" name="Picture 4" descr=""/>
          <p:cNvPicPr/>
          <p:nvPr/>
        </p:nvPicPr>
        <p:blipFill>
          <a:blip r:embed="rId2"/>
          <a:stretch/>
        </p:blipFill>
        <p:spPr>
          <a:xfrm>
            <a:off x="8140680" y="4964040"/>
            <a:ext cx="1473480" cy="425520"/>
          </a:xfrm>
          <a:prstGeom prst="rect">
            <a:avLst/>
          </a:prstGeom>
          <a:ln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158760" y="-112680"/>
            <a:ext cx="29700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3"/>
          <p:cNvSpPr/>
          <p:nvPr/>
        </p:nvSpPr>
        <p:spPr>
          <a:xfrm>
            <a:off x="158760" y="-112680"/>
            <a:ext cx="29700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4"/>
          <p:cNvSpPr/>
          <p:nvPr/>
        </p:nvSpPr>
        <p:spPr>
          <a:xfrm>
            <a:off x="158760" y="-112680"/>
            <a:ext cx="29700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5"/>
          <p:cNvSpPr/>
          <p:nvPr/>
        </p:nvSpPr>
        <p:spPr>
          <a:xfrm>
            <a:off x="158760" y="-112680"/>
            <a:ext cx="29700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Picture 9" descr=""/>
          <p:cNvPicPr/>
          <p:nvPr/>
        </p:nvPicPr>
        <p:blipFill>
          <a:blip r:embed="rId3"/>
          <a:stretch/>
        </p:blipFill>
        <p:spPr>
          <a:xfrm>
            <a:off x="193680" y="4665600"/>
            <a:ext cx="2079720" cy="91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276120" y="393840"/>
            <a:ext cx="942372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PREMUP: Conceptual setting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98" name="Line 2"/>
          <p:cNvSpPr/>
          <p:nvPr/>
        </p:nvSpPr>
        <p:spPr>
          <a:xfrm>
            <a:off x="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99" name="Gráfico 3"/>
          <p:cNvGraphicFramePr/>
          <p:nvPr/>
        </p:nvGraphicFramePr>
        <p:xfrm>
          <a:off x="790920" y="595080"/>
          <a:ext cx="9130680" cy="447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300" name="Imagen 6" descr=""/>
          <p:cNvPicPr/>
          <p:nvPr/>
        </p:nvPicPr>
        <p:blipFill>
          <a:blip r:embed="rId2"/>
          <a:stretch/>
        </p:blipFill>
        <p:spPr>
          <a:xfrm>
            <a:off x="2468520" y="469620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301" name="Imagen 10" descr=""/>
          <p:cNvPicPr/>
          <p:nvPr/>
        </p:nvPicPr>
        <p:blipFill>
          <a:blip r:embed="rId3"/>
          <a:stretch/>
        </p:blipFill>
        <p:spPr>
          <a:xfrm>
            <a:off x="3099600" y="471096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302" name="Imagen 14" descr=""/>
          <p:cNvPicPr/>
          <p:nvPr/>
        </p:nvPicPr>
        <p:blipFill>
          <a:blip r:embed="rId4"/>
          <a:stretch/>
        </p:blipFill>
        <p:spPr>
          <a:xfrm>
            <a:off x="4428000" y="473472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303" name="Imagen 16" descr=""/>
          <p:cNvPicPr/>
          <p:nvPr/>
        </p:nvPicPr>
        <p:blipFill>
          <a:blip r:embed="rId5"/>
          <a:stretch/>
        </p:blipFill>
        <p:spPr>
          <a:xfrm>
            <a:off x="5551560" y="473472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304" name="Imagen 18" descr=""/>
          <p:cNvPicPr/>
          <p:nvPr/>
        </p:nvPicPr>
        <p:blipFill>
          <a:blip r:embed="rId6"/>
          <a:stretch/>
        </p:blipFill>
        <p:spPr>
          <a:xfrm>
            <a:off x="5075280" y="473472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305" name="Imagen 20" descr=""/>
          <p:cNvPicPr/>
          <p:nvPr/>
        </p:nvPicPr>
        <p:blipFill>
          <a:blip r:embed="rId7"/>
          <a:stretch/>
        </p:blipFill>
        <p:spPr>
          <a:xfrm>
            <a:off x="3781440" y="473472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306" name="Imagen 23" descr=""/>
          <p:cNvPicPr/>
          <p:nvPr/>
        </p:nvPicPr>
        <p:blipFill>
          <a:blip r:embed="rId8"/>
          <a:stretch/>
        </p:blipFill>
        <p:spPr>
          <a:xfrm>
            <a:off x="1938960" y="473472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307" name="Imagen 24" descr=""/>
          <p:cNvPicPr/>
          <p:nvPr/>
        </p:nvPicPr>
        <p:blipFill>
          <a:blip r:embed="rId9"/>
          <a:stretch/>
        </p:blipFill>
        <p:spPr>
          <a:xfrm>
            <a:off x="1421280" y="469584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308" name="Imagen 22" descr=""/>
          <p:cNvPicPr/>
          <p:nvPr/>
        </p:nvPicPr>
        <p:blipFill>
          <a:blip r:embed="rId10"/>
          <a:stretch/>
        </p:blipFill>
        <p:spPr>
          <a:xfrm>
            <a:off x="6139800" y="473472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309" name="Imagen 28" descr=""/>
          <p:cNvPicPr/>
          <p:nvPr/>
        </p:nvPicPr>
        <p:blipFill>
          <a:blip r:embed="rId11"/>
          <a:stretch/>
        </p:blipFill>
        <p:spPr>
          <a:xfrm>
            <a:off x="7307640" y="474156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310" name="Imagen 30" descr=""/>
          <p:cNvPicPr/>
          <p:nvPr/>
        </p:nvPicPr>
        <p:blipFill>
          <a:blip r:embed="rId12"/>
          <a:stretch/>
        </p:blipFill>
        <p:spPr>
          <a:xfrm>
            <a:off x="7891200" y="475884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311" name="Imagen 33" descr=""/>
          <p:cNvPicPr/>
          <p:nvPr/>
        </p:nvPicPr>
        <p:blipFill>
          <a:blip r:embed="rId13"/>
          <a:stretch/>
        </p:blipFill>
        <p:spPr>
          <a:xfrm>
            <a:off x="6747120" y="4737960"/>
            <a:ext cx="538920" cy="538920"/>
          </a:xfrm>
          <a:prstGeom prst="rect">
            <a:avLst/>
          </a:prstGeom>
          <a:ln>
            <a:noFill/>
          </a:ln>
        </p:spPr>
      </p:pic>
      <p:sp>
        <p:nvSpPr>
          <p:cNvPr id="312" name="CustomShape 3"/>
          <p:cNvSpPr/>
          <p:nvPr/>
        </p:nvSpPr>
        <p:spPr>
          <a:xfrm rot="16200000">
            <a:off x="-740160" y="2368800"/>
            <a:ext cx="243036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Likelihood of seeing a given object</a:t>
            </a:r>
            <a:endParaRPr b="0" lang="en-GB" sz="1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276120" y="393840"/>
            <a:ext cx="942408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PREMUP: TWF (Thing With Franc*sco)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14" name="Line 2"/>
          <p:cNvSpPr/>
          <p:nvPr/>
        </p:nvSpPr>
        <p:spPr>
          <a:xfrm>
            <a:off x="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3"/>
          <p:cNvSpPr/>
          <p:nvPr/>
        </p:nvSpPr>
        <p:spPr>
          <a:xfrm>
            <a:off x="276120" y="1797840"/>
            <a:ext cx="942408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or: Finally… Updating!</a:t>
            </a:r>
            <a:endParaRPr b="0" lang="en-GB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or: putting the “up” in PREMUP</a:t>
            </a:r>
            <a:endParaRPr b="0" lang="en-GB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or: SALEM (</a:t>
            </a: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tistical </a:t>
            </a: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earning and </a:t>
            </a: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pisodic </a:t>
            </a: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emory)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>
            <a:off x="360" y="1031760"/>
            <a:ext cx="1008000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Tentative project names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276120" y="393840"/>
            <a:ext cx="942408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PREMUP: TWF (Thing With Franc*sco)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18" name="Line 2"/>
          <p:cNvSpPr/>
          <p:nvPr/>
        </p:nvSpPr>
        <p:spPr>
          <a:xfrm>
            <a:off x="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"/>
          <p:cNvSpPr/>
          <p:nvPr/>
        </p:nvSpPr>
        <p:spPr>
          <a:xfrm>
            <a:off x="182880" y="1175760"/>
            <a:ext cx="969228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are PE used for? 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A logical argument.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Major premise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i="1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Our system uses pre-existing information (i.e., priors) to anticipate/explain away incoming evidence (predictions).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Minor premise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i="1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Learning and re-learning do happen.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i="1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Therefore, priors are updated.</a:t>
            </a:r>
            <a:endParaRPr b="0" lang="en-GB" sz="16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76120" y="393840"/>
            <a:ext cx="942408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PREMUP: TWF (Thing With Franc*sco)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21" name="Line 2"/>
          <p:cNvSpPr/>
          <p:nvPr/>
        </p:nvSpPr>
        <p:spPr>
          <a:xfrm>
            <a:off x="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3"/>
          <p:cNvSpPr/>
          <p:nvPr/>
        </p:nvSpPr>
        <p:spPr>
          <a:xfrm>
            <a:off x="182880" y="1175760"/>
            <a:ext cx="969228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are PE used for? 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A logical argument.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Major premise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i="1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Our system uses pre-existing information (i.e., priors) to anticipate/explain away incoming evidence (predictions).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Minor premise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i="1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Learning and re-learning do happen.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i="1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Therefore, priors are updated.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23" name="CustomShape 4"/>
          <p:cNvSpPr/>
          <p:nvPr/>
        </p:nvSpPr>
        <p:spPr>
          <a:xfrm>
            <a:off x="186120" y="3733200"/>
            <a:ext cx="80780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Arial"/>
              </a:rPr>
              <a:t>Some definitions: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Prior updating = </a:t>
            </a:r>
            <a:r>
              <a:rPr b="0" i="1" lang="en-GB" sz="1800" spc="-1" strike="noStrike">
                <a:latin typeface="Arial"/>
              </a:rPr>
              <a:t>integration of new information into existing knowledge.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Prediction errors =</a:t>
            </a:r>
            <a:r>
              <a:rPr b="0" i="1" lang="en-GB" sz="1800" spc="-1" strike="noStrike">
                <a:latin typeface="Arial"/>
              </a:rPr>
              <a:t> pieces of information that do not match the system’s priors</a:t>
            </a:r>
            <a:r>
              <a:rPr b="0" lang="en-GB" sz="1800" spc="-1" strike="noStrike">
                <a:latin typeface="Arial"/>
              </a:rPr>
              <a:t>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Hypothesis: </a:t>
            </a:r>
            <a:r>
              <a:rPr b="0" i="1" lang="en-GB" sz="1800" spc="-1" strike="noStrike">
                <a:latin typeface="Arial"/>
              </a:rPr>
              <a:t>Our system uses PE to update priors</a:t>
            </a:r>
            <a:r>
              <a:rPr b="0" lang="en-GB" sz="1800" spc="-1" strike="noStrike">
                <a:latin typeface="Arial"/>
              </a:rPr>
              <a:t>.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182880" y="1175760"/>
            <a:ext cx="969228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are PE used for?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276120" y="393840"/>
            <a:ext cx="942408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PREMUP: TWF (Thing With Franc*sco)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26" name="Line 3"/>
          <p:cNvSpPr/>
          <p:nvPr/>
        </p:nvSpPr>
        <p:spPr>
          <a:xfrm>
            <a:off x="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27" name="Gráfico 10"/>
          <p:cNvGraphicFramePr/>
          <p:nvPr/>
        </p:nvGraphicFramePr>
        <p:xfrm>
          <a:off x="100800" y="1865880"/>
          <a:ext cx="4224960" cy="3481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28" name="Gráfico 14"/>
          <p:cNvGraphicFramePr/>
          <p:nvPr/>
        </p:nvGraphicFramePr>
        <p:xfrm>
          <a:off x="5755320" y="1371600"/>
          <a:ext cx="4224960" cy="402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9" name="CustomShape 4"/>
          <p:cNvSpPr/>
          <p:nvPr/>
        </p:nvSpPr>
        <p:spPr>
          <a:xfrm>
            <a:off x="548640" y="2839680"/>
            <a:ext cx="3657240" cy="23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5"/>
          <p:cNvSpPr/>
          <p:nvPr/>
        </p:nvSpPr>
        <p:spPr>
          <a:xfrm>
            <a:off x="6200640" y="2839680"/>
            <a:ext cx="3657240" cy="23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182880" y="1175760"/>
            <a:ext cx="969228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are PE used for?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276120" y="393840"/>
            <a:ext cx="942408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PREMUP: TWF (Thing With Franc*sco)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33" name="Line 3"/>
          <p:cNvSpPr/>
          <p:nvPr/>
        </p:nvSpPr>
        <p:spPr>
          <a:xfrm>
            <a:off x="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34" name="Gráfico 10"/>
          <p:cNvGraphicFramePr/>
          <p:nvPr/>
        </p:nvGraphicFramePr>
        <p:xfrm>
          <a:off x="100800" y="1865880"/>
          <a:ext cx="4224960" cy="3481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35" name="Gráfico 14"/>
          <p:cNvGraphicFramePr/>
          <p:nvPr/>
        </p:nvGraphicFramePr>
        <p:xfrm>
          <a:off x="5755320" y="1371600"/>
          <a:ext cx="4224960" cy="402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6" name="CustomShape 4"/>
          <p:cNvSpPr/>
          <p:nvPr/>
        </p:nvSpPr>
        <p:spPr>
          <a:xfrm>
            <a:off x="548640" y="2839680"/>
            <a:ext cx="3657240" cy="23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5"/>
          <p:cNvSpPr/>
          <p:nvPr/>
        </p:nvSpPr>
        <p:spPr>
          <a:xfrm>
            <a:off x="6200640" y="2839680"/>
            <a:ext cx="3657240" cy="23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3789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GB" sz="13789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182880" y="1175760"/>
            <a:ext cx="969228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are PE used for?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276120" y="393840"/>
            <a:ext cx="942408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PREMUP: TWF (Thing With Franc*sco)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40" name="Line 3"/>
          <p:cNvSpPr/>
          <p:nvPr/>
        </p:nvSpPr>
        <p:spPr>
          <a:xfrm>
            <a:off x="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41" name="Gráfico 10"/>
          <p:cNvGraphicFramePr/>
          <p:nvPr/>
        </p:nvGraphicFramePr>
        <p:xfrm>
          <a:off x="100800" y="1865880"/>
          <a:ext cx="4224960" cy="3481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42" name="Gráfico 14"/>
          <p:cNvGraphicFramePr/>
          <p:nvPr/>
        </p:nvGraphicFramePr>
        <p:xfrm>
          <a:off x="5755320" y="1371600"/>
          <a:ext cx="4224960" cy="402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3" name="CustomShape 4"/>
          <p:cNvSpPr/>
          <p:nvPr/>
        </p:nvSpPr>
        <p:spPr>
          <a:xfrm>
            <a:off x="548640" y="2839680"/>
            <a:ext cx="3657240" cy="23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3789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GB" sz="13789" spc="-1" strike="noStrike">
              <a:latin typeface="Arial"/>
            </a:endParaRPr>
          </a:p>
        </p:txBody>
      </p:sp>
      <p:sp>
        <p:nvSpPr>
          <p:cNvPr id="344" name="CustomShape 5"/>
          <p:cNvSpPr/>
          <p:nvPr/>
        </p:nvSpPr>
        <p:spPr>
          <a:xfrm>
            <a:off x="6200640" y="2839680"/>
            <a:ext cx="3657240" cy="23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3789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GB" sz="13789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182880" y="1175760"/>
            <a:ext cx="969228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are PE used for?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276120" y="393840"/>
            <a:ext cx="942408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PREMUP: TWF (Thing With Franc*sco)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47" name="Line 3"/>
          <p:cNvSpPr/>
          <p:nvPr/>
        </p:nvSpPr>
        <p:spPr>
          <a:xfrm>
            <a:off x="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48" name="Gráfico 10"/>
          <p:cNvGraphicFramePr/>
          <p:nvPr/>
        </p:nvGraphicFramePr>
        <p:xfrm>
          <a:off x="100800" y="1865880"/>
          <a:ext cx="4224960" cy="3481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49" name="CustomShape 4"/>
          <p:cNvSpPr/>
          <p:nvPr/>
        </p:nvSpPr>
        <p:spPr>
          <a:xfrm>
            <a:off x="548640" y="2839680"/>
            <a:ext cx="3657240" cy="23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3789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GB" sz="13789" spc="-1" strike="noStrike"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4754880" y="2000160"/>
            <a:ext cx="5120280" cy="29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But.. how can we measure </a:t>
            </a:r>
            <a:r>
              <a:rPr b="0" i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priors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- Cumulative accuracy? Meh. Difficult to map to a cognitive process.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- Probability distribution of responses? Too many observations.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- Modeling neural data? Difficult to interpret.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- Categorical predictions? Almost! </a:t>
            </a:r>
            <a:endParaRPr b="0" lang="en-GB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182880" y="1175760"/>
            <a:ext cx="969228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are PE used for?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276120" y="393840"/>
            <a:ext cx="942408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PREMUP: TWF (Thing With Franc*sco)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53" name="Line 3"/>
          <p:cNvSpPr/>
          <p:nvPr/>
        </p:nvSpPr>
        <p:spPr>
          <a:xfrm>
            <a:off x="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54" name="Gráfico 10"/>
          <p:cNvGraphicFramePr/>
          <p:nvPr/>
        </p:nvGraphicFramePr>
        <p:xfrm>
          <a:off x="100800" y="1865880"/>
          <a:ext cx="4224960" cy="3481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55" name="CustomShape 4"/>
          <p:cNvSpPr/>
          <p:nvPr/>
        </p:nvSpPr>
        <p:spPr>
          <a:xfrm>
            <a:off x="548640" y="2839680"/>
            <a:ext cx="3657240" cy="23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3789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GB" sz="13789" spc="-1" strike="noStrike">
              <a:latin typeface="Arial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4754880" y="2000160"/>
            <a:ext cx="5120280" cy="29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But.. how can we measure </a:t>
            </a:r>
            <a:r>
              <a:rPr b="0" i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priors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- Cumulative accuracy? Meh. Difficult to map to a cognitive process.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- Probability distribution of responses? Too many observations.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- Modeling neural data? Difficult to interpret.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- Categorical predictions? Almost! But implies prior collapsing. </a:t>
            </a:r>
            <a:endParaRPr b="0" lang="en-GB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1" descr=""/>
          <p:cNvPicPr/>
          <p:nvPr/>
        </p:nvPicPr>
        <p:blipFill>
          <a:blip r:embed="rId1"/>
          <a:stretch/>
        </p:blipFill>
        <p:spPr>
          <a:xfrm>
            <a:off x="5863680" y="1734120"/>
            <a:ext cx="3651840" cy="2727720"/>
          </a:xfrm>
          <a:prstGeom prst="rect">
            <a:avLst/>
          </a:prstGeom>
          <a:ln>
            <a:noFill/>
          </a:ln>
        </p:spPr>
      </p:pic>
      <p:sp>
        <p:nvSpPr>
          <p:cNvPr id="358" name="CustomShape 1"/>
          <p:cNvSpPr/>
          <p:nvPr/>
        </p:nvSpPr>
        <p:spPr>
          <a:xfrm>
            <a:off x="3949920" y="4812840"/>
            <a:ext cx="1421280" cy="34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Instruments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3949200" y="5286960"/>
            <a:ext cx="1940400" cy="34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Household object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 flipV="1">
            <a:off x="5640120" y="4967640"/>
            <a:ext cx="404460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4"/>
          <p:cNvSpPr/>
          <p:nvPr/>
        </p:nvSpPr>
        <p:spPr>
          <a:xfrm flipV="1">
            <a:off x="5640120" y="5435640"/>
            <a:ext cx="404460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Line 5"/>
          <p:cNvSpPr/>
          <p:nvPr/>
        </p:nvSpPr>
        <p:spPr>
          <a:xfrm>
            <a:off x="5645520" y="4884480"/>
            <a:ext cx="360" cy="1828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Line 6"/>
          <p:cNvSpPr/>
          <p:nvPr/>
        </p:nvSpPr>
        <p:spPr>
          <a:xfrm>
            <a:off x="5645520" y="5352480"/>
            <a:ext cx="360" cy="1828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Line 7"/>
          <p:cNvSpPr/>
          <p:nvPr/>
        </p:nvSpPr>
        <p:spPr>
          <a:xfrm>
            <a:off x="9688320" y="4884480"/>
            <a:ext cx="360" cy="1828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Line 8"/>
          <p:cNvSpPr/>
          <p:nvPr/>
        </p:nvSpPr>
        <p:spPr>
          <a:xfrm>
            <a:off x="9688320" y="5322240"/>
            <a:ext cx="360" cy="1828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9"/>
          <p:cNvSpPr/>
          <p:nvPr/>
        </p:nvSpPr>
        <p:spPr>
          <a:xfrm>
            <a:off x="7640640" y="4865040"/>
            <a:ext cx="90720" cy="27360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0"/>
          <p:cNvSpPr/>
          <p:nvPr/>
        </p:nvSpPr>
        <p:spPr>
          <a:xfrm>
            <a:off x="7640640" y="5297040"/>
            <a:ext cx="90720" cy="27360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1"/>
          <p:cNvSpPr/>
          <p:nvPr/>
        </p:nvSpPr>
        <p:spPr>
          <a:xfrm>
            <a:off x="5300280" y="4564080"/>
            <a:ext cx="1421280" cy="34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0 %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9" name="CustomShape 12"/>
          <p:cNvSpPr/>
          <p:nvPr/>
        </p:nvSpPr>
        <p:spPr>
          <a:xfrm>
            <a:off x="9340560" y="4566240"/>
            <a:ext cx="1421280" cy="34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100 %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0" name="CustomShape 13"/>
          <p:cNvSpPr/>
          <p:nvPr/>
        </p:nvSpPr>
        <p:spPr>
          <a:xfrm>
            <a:off x="5832000" y="1174320"/>
            <a:ext cx="3565800" cy="34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How likely is to find each one of these 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categories in this context?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371" name="Picture 1" descr=""/>
          <p:cNvPicPr/>
          <p:nvPr/>
        </p:nvPicPr>
        <p:blipFill>
          <a:blip r:embed="rId2"/>
          <a:stretch/>
        </p:blipFill>
        <p:spPr>
          <a:xfrm>
            <a:off x="5863680" y="1719720"/>
            <a:ext cx="3656520" cy="2742120"/>
          </a:xfrm>
          <a:prstGeom prst="rect">
            <a:avLst/>
          </a:prstGeom>
          <a:ln>
            <a:noFill/>
          </a:ln>
        </p:spPr>
      </p:pic>
      <p:sp>
        <p:nvSpPr>
          <p:cNvPr id="372" name="CustomShape 14"/>
          <p:cNvSpPr/>
          <p:nvPr/>
        </p:nvSpPr>
        <p:spPr>
          <a:xfrm>
            <a:off x="275760" y="393840"/>
            <a:ext cx="942408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PREMUP: TWF (Thing With Franc*sco)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73" name="Line 15"/>
          <p:cNvSpPr/>
          <p:nvPr/>
        </p:nvSpPr>
        <p:spPr>
          <a:xfrm>
            <a:off x="-36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6"/>
          <p:cNvSpPr/>
          <p:nvPr/>
        </p:nvSpPr>
        <p:spPr>
          <a:xfrm>
            <a:off x="91440" y="1280160"/>
            <a:ext cx="5394600" cy="2925720"/>
          </a:xfrm>
          <a:prstGeom prst="rect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 to explicit reports!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Caveats: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We (I) don’t like them.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It is not granted that they reflect the true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underlying knowledge structure.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People are bad at estimating proportions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People are really bad at estimating likelihoods.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28640" y="730080"/>
            <a:ext cx="134640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72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Strong prior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6784560" y="721440"/>
            <a:ext cx="1532880" cy="31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72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Flat prior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94" name="Picture 45" descr=""/>
          <p:cNvPicPr/>
          <p:nvPr/>
        </p:nvPicPr>
        <p:blipFill>
          <a:blip r:embed="rId1"/>
          <a:srcRect l="0" t="6358" r="66591" b="72743"/>
          <a:stretch/>
        </p:blipFill>
        <p:spPr>
          <a:xfrm>
            <a:off x="427320" y="1099080"/>
            <a:ext cx="1297440" cy="1777680"/>
          </a:xfrm>
          <a:prstGeom prst="rect">
            <a:avLst/>
          </a:prstGeom>
          <a:ln>
            <a:noFill/>
          </a:ln>
        </p:spPr>
      </p:pic>
      <p:pic>
        <p:nvPicPr>
          <p:cNvPr id="95" name="Picture 45" descr=""/>
          <p:cNvPicPr/>
          <p:nvPr/>
        </p:nvPicPr>
        <p:blipFill>
          <a:blip r:embed="rId2"/>
          <a:srcRect l="63750" t="6358" r="1301" b="72743"/>
          <a:stretch/>
        </p:blipFill>
        <p:spPr>
          <a:xfrm>
            <a:off x="1744200" y="1099080"/>
            <a:ext cx="1357920" cy="1777680"/>
          </a:xfrm>
          <a:prstGeom prst="rect">
            <a:avLst/>
          </a:prstGeom>
          <a:ln>
            <a:noFill/>
          </a:ln>
        </p:spPr>
      </p:pic>
      <p:pic>
        <p:nvPicPr>
          <p:cNvPr id="96" name="Picture 45" descr=""/>
          <p:cNvPicPr/>
          <p:nvPr/>
        </p:nvPicPr>
        <p:blipFill>
          <a:blip r:embed="rId3"/>
          <a:srcRect l="30574" t="39747" r="34477" b="41562"/>
          <a:stretch/>
        </p:blipFill>
        <p:spPr>
          <a:xfrm>
            <a:off x="6421320" y="993240"/>
            <a:ext cx="1357920" cy="1721520"/>
          </a:xfrm>
          <a:prstGeom prst="rect">
            <a:avLst/>
          </a:prstGeom>
          <a:ln>
            <a:noFill/>
          </a:ln>
        </p:spPr>
      </p:pic>
      <p:pic>
        <p:nvPicPr>
          <p:cNvPr id="97" name="Picture 45" descr=""/>
          <p:cNvPicPr/>
          <p:nvPr/>
        </p:nvPicPr>
        <p:blipFill>
          <a:blip r:embed="rId4"/>
          <a:srcRect l="30574" t="39747" r="34477" b="41562"/>
          <a:stretch/>
        </p:blipFill>
        <p:spPr>
          <a:xfrm>
            <a:off x="7691040" y="993240"/>
            <a:ext cx="1357920" cy="172152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91440" y="-2160"/>
            <a:ext cx="960840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PREMUP: Manipulating prior strength to render different levels of PE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9" name="Line 4"/>
          <p:cNvSpPr/>
          <p:nvPr/>
        </p:nvSpPr>
        <p:spPr>
          <a:xfrm>
            <a:off x="0" y="599040"/>
            <a:ext cx="510120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5"/>
          <p:cNvSpPr/>
          <p:nvPr/>
        </p:nvSpPr>
        <p:spPr>
          <a:xfrm>
            <a:off x="155520" y="-133200"/>
            <a:ext cx="303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6"/>
          <p:cNvSpPr/>
          <p:nvPr/>
        </p:nvSpPr>
        <p:spPr>
          <a:xfrm>
            <a:off x="155520" y="-133200"/>
            <a:ext cx="303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7"/>
          <p:cNvSpPr/>
          <p:nvPr/>
        </p:nvSpPr>
        <p:spPr>
          <a:xfrm>
            <a:off x="3691440" y="737280"/>
            <a:ext cx="1608480" cy="32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72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Weak prior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03" name="Picture 45" descr=""/>
          <p:cNvPicPr/>
          <p:nvPr/>
        </p:nvPicPr>
        <p:blipFill>
          <a:blip r:embed="rId5"/>
          <a:srcRect l="32900" t="6990" r="34201" b="72743"/>
          <a:stretch/>
        </p:blipFill>
        <p:spPr>
          <a:xfrm>
            <a:off x="3418920" y="1124280"/>
            <a:ext cx="1341000" cy="1777680"/>
          </a:xfrm>
          <a:prstGeom prst="rect">
            <a:avLst/>
          </a:prstGeom>
          <a:ln>
            <a:noFill/>
          </a:ln>
        </p:spPr>
      </p:pic>
      <p:pic>
        <p:nvPicPr>
          <p:cNvPr id="104" name="Picture 45" descr=""/>
          <p:cNvPicPr/>
          <p:nvPr/>
        </p:nvPicPr>
        <p:blipFill>
          <a:blip r:embed="rId6"/>
          <a:srcRect l="0" t="72542" r="65045" b="5632"/>
          <a:stretch/>
        </p:blipFill>
        <p:spPr>
          <a:xfrm>
            <a:off x="4905360" y="1019520"/>
            <a:ext cx="1314720" cy="191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Picture 1" descr=""/>
          <p:cNvPicPr/>
          <p:nvPr/>
        </p:nvPicPr>
        <p:blipFill>
          <a:blip r:embed="rId1"/>
          <a:stretch/>
        </p:blipFill>
        <p:spPr>
          <a:xfrm>
            <a:off x="5863680" y="1734120"/>
            <a:ext cx="3651840" cy="2727720"/>
          </a:xfrm>
          <a:prstGeom prst="rect">
            <a:avLst/>
          </a:prstGeom>
          <a:ln>
            <a:noFill/>
          </a:ln>
        </p:spPr>
      </p:pic>
      <p:sp>
        <p:nvSpPr>
          <p:cNvPr id="376" name="CustomShape 1"/>
          <p:cNvSpPr/>
          <p:nvPr/>
        </p:nvSpPr>
        <p:spPr>
          <a:xfrm>
            <a:off x="3949920" y="4812840"/>
            <a:ext cx="1421280" cy="34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Instruments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3949200" y="5286960"/>
            <a:ext cx="1940400" cy="34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Household object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 flipV="1">
            <a:off x="5640120" y="4967640"/>
            <a:ext cx="404460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4"/>
          <p:cNvSpPr/>
          <p:nvPr/>
        </p:nvSpPr>
        <p:spPr>
          <a:xfrm flipV="1">
            <a:off x="5640120" y="5435640"/>
            <a:ext cx="404460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Line 5"/>
          <p:cNvSpPr/>
          <p:nvPr/>
        </p:nvSpPr>
        <p:spPr>
          <a:xfrm>
            <a:off x="5645520" y="4884480"/>
            <a:ext cx="360" cy="1828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Line 6"/>
          <p:cNvSpPr/>
          <p:nvPr/>
        </p:nvSpPr>
        <p:spPr>
          <a:xfrm>
            <a:off x="5645520" y="5352480"/>
            <a:ext cx="360" cy="1828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Line 7"/>
          <p:cNvSpPr/>
          <p:nvPr/>
        </p:nvSpPr>
        <p:spPr>
          <a:xfrm>
            <a:off x="9688320" y="4884480"/>
            <a:ext cx="360" cy="1828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Line 8"/>
          <p:cNvSpPr/>
          <p:nvPr/>
        </p:nvSpPr>
        <p:spPr>
          <a:xfrm>
            <a:off x="9688320" y="5322240"/>
            <a:ext cx="360" cy="1828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9"/>
          <p:cNvSpPr/>
          <p:nvPr/>
        </p:nvSpPr>
        <p:spPr>
          <a:xfrm>
            <a:off x="7640640" y="4865040"/>
            <a:ext cx="90720" cy="27360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10"/>
          <p:cNvSpPr/>
          <p:nvPr/>
        </p:nvSpPr>
        <p:spPr>
          <a:xfrm>
            <a:off x="7640640" y="5297040"/>
            <a:ext cx="90720" cy="27360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11"/>
          <p:cNvSpPr/>
          <p:nvPr/>
        </p:nvSpPr>
        <p:spPr>
          <a:xfrm>
            <a:off x="5300280" y="4564080"/>
            <a:ext cx="1421280" cy="34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0 %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7" name="CustomShape 12"/>
          <p:cNvSpPr/>
          <p:nvPr/>
        </p:nvSpPr>
        <p:spPr>
          <a:xfrm>
            <a:off x="9340560" y="4566240"/>
            <a:ext cx="1421280" cy="34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100 %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8" name="CustomShape 13"/>
          <p:cNvSpPr/>
          <p:nvPr/>
        </p:nvSpPr>
        <p:spPr>
          <a:xfrm>
            <a:off x="5832000" y="1174320"/>
            <a:ext cx="3565800" cy="34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How likely is to find each one of these 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categories in this context?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389" name="Picture 1" descr=""/>
          <p:cNvPicPr/>
          <p:nvPr/>
        </p:nvPicPr>
        <p:blipFill>
          <a:blip r:embed="rId2"/>
          <a:stretch/>
        </p:blipFill>
        <p:spPr>
          <a:xfrm>
            <a:off x="5863680" y="1719720"/>
            <a:ext cx="3656520" cy="2742120"/>
          </a:xfrm>
          <a:prstGeom prst="rect">
            <a:avLst/>
          </a:prstGeom>
          <a:ln>
            <a:noFill/>
          </a:ln>
        </p:spPr>
      </p:pic>
      <p:sp>
        <p:nvSpPr>
          <p:cNvPr id="390" name="CustomShape 14"/>
          <p:cNvSpPr/>
          <p:nvPr/>
        </p:nvSpPr>
        <p:spPr>
          <a:xfrm>
            <a:off x="275760" y="393840"/>
            <a:ext cx="942408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PREMUP: TWF (Thing With Franc*sco)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91" name="Line 15"/>
          <p:cNvSpPr/>
          <p:nvPr/>
        </p:nvSpPr>
        <p:spPr>
          <a:xfrm>
            <a:off x="-36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6"/>
          <p:cNvSpPr/>
          <p:nvPr/>
        </p:nvSpPr>
        <p:spPr>
          <a:xfrm>
            <a:off x="91440" y="1280160"/>
            <a:ext cx="5394600" cy="2925720"/>
          </a:xfrm>
          <a:prstGeom prst="rect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 to explicit reports!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They give us a continuous measure.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They require few assumptions.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They are allow for a reasonable number of trials.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They are compatible with an episodic memory test.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They might be the “best” (as in less bad)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Approximation to the underlying knowledge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structure.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 flipV="1">
            <a:off x="4730400" y="4040280"/>
            <a:ext cx="8992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Line 2"/>
          <p:cNvSpPr/>
          <p:nvPr/>
        </p:nvSpPr>
        <p:spPr>
          <a:xfrm>
            <a:off x="4731480" y="4000320"/>
            <a:ext cx="360" cy="882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3"/>
          <p:cNvSpPr/>
          <p:nvPr/>
        </p:nvSpPr>
        <p:spPr>
          <a:xfrm>
            <a:off x="5171760" y="3994920"/>
            <a:ext cx="20160" cy="7308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4"/>
          <p:cNvSpPr/>
          <p:nvPr/>
        </p:nvSpPr>
        <p:spPr>
          <a:xfrm flipV="1">
            <a:off x="4730400" y="4158000"/>
            <a:ext cx="8992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Line 5"/>
          <p:cNvSpPr/>
          <p:nvPr/>
        </p:nvSpPr>
        <p:spPr>
          <a:xfrm>
            <a:off x="4731480" y="4118040"/>
            <a:ext cx="360" cy="882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6"/>
          <p:cNvSpPr/>
          <p:nvPr/>
        </p:nvSpPr>
        <p:spPr>
          <a:xfrm>
            <a:off x="5175360" y="4114440"/>
            <a:ext cx="20160" cy="7272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Line 7"/>
          <p:cNvSpPr/>
          <p:nvPr/>
        </p:nvSpPr>
        <p:spPr>
          <a:xfrm>
            <a:off x="5644800" y="4000320"/>
            <a:ext cx="360" cy="882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Line 8"/>
          <p:cNvSpPr/>
          <p:nvPr/>
        </p:nvSpPr>
        <p:spPr>
          <a:xfrm>
            <a:off x="5644800" y="4118040"/>
            <a:ext cx="360" cy="882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9"/>
          <p:cNvSpPr/>
          <p:nvPr/>
        </p:nvSpPr>
        <p:spPr>
          <a:xfrm flipV="1">
            <a:off x="3816000" y="3491640"/>
            <a:ext cx="8992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Line 10"/>
          <p:cNvSpPr/>
          <p:nvPr/>
        </p:nvSpPr>
        <p:spPr>
          <a:xfrm>
            <a:off x="3817080" y="3451680"/>
            <a:ext cx="360" cy="882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11"/>
          <p:cNvSpPr/>
          <p:nvPr/>
        </p:nvSpPr>
        <p:spPr>
          <a:xfrm>
            <a:off x="4257360" y="3446280"/>
            <a:ext cx="20160" cy="7308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12"/>
          <p:cNvSpPr/>
          <p:nvPr/>
        </p:nvSpPr>
        <p:spPr>
          <a:xfrm flipV="1">
            <a:off x="3816000" y="3609360"/>
            <a:ext cx="8992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Line 13"/>
          <p:cNvSpPr/>
          <p:nvPr/>
        </p:nvSpPr>
        <p:spPr>
          <a:xfrm>
            <a:off x="3817080" y="3569400"/>
            <a:ext cx="360" cy="882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14"/>
          <p:cNvSpPr/>
          <p:nvPr/>
        </p:nvSpPr>
        <p:spPr>
          <a:xfrm>
            <a:off x="4260960" y="3565800"/>
            <a:ext cx="20160" cy="7272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Line 15"/>
          <p:cNvSpPr/>
          <p:nvPr/>
        </p:nvSpPr>
        <p:spPr>
          <a:xfrm>
            <a:off x="4730400" y="3451680"/>
            <a:ext cx="360" cy="882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Line 16"/>
          <p:cNvSpPr/>
          <p:nvPr/>
        </p:nvSpPr>
        <p:spPr>
          <a:xfrm>
            <a:off x="4730400" y="3569400"/>
            <a:ext cx="360" cy="882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17"/>
          <p:cNvSpPr/>
          <p:nvPr/>
        </p:nvSpPr>
        <p:spPr>
          <a:xfrm flipV="1">
            <a:off x="2993040" y="2827080"/>
            <a:ext cx="8992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18"/>
          <p:cNvSpPr/>
          <p:nvPr/>
        </p:nvSpPr>
        <p:spPr>
          <a:xfrm>
            <a:off x="2994120" y="2787120"/>
            <a:ext cx="360" cy="882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19"/>
          <p:cNvSpPr/>
          <p:nvPr/>
        </p:nvSpPr>
        <p:spPr>
          <a:xfrm>
            <a:off x="3434400" y="2781720"/>
            <a:ext cx="20160" cy="7308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20"/>
          <p:cNvSpPr/>
          <p:nvPr/>
        </p:nvSpPr>
        <p:spPr>
          <a:xfrm flipV="1">
            <a:off x="2993040" y="2944800"/>
            <a:ext cx="8992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Line 21"/>
          <p:cNvSpPr/>
          <p:nvPr/>
        </p:nvSpPr>
        <p:spPr>
          <a:xfrm>
            <a:off x="2994120" y="2904840"/>
            <a:ext cx="360" cy="882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22"/>
          <p:cNvSpPr/>
          <p:nvPr/>
        </p:nvSpPr>
        <p:spPr>
          <a:xfrm>
            <a:off x="3438000" y="2901240"/>
            <a:ext cx="20160" cy="7272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Line 23"/>
          <p:cNvSpPr/>
          <p:nvPr/>
        </p:nvSpPr>
        <p:spPr>
          <a:xfrm>
            <a:off x="3907440" y="2787120"/>
            <a:ext cx="360" cy="882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Line 24"/>
          <p:cNvSpPr/>
          <p:nvPr/>
        </p:nvSpPr>
        <p:spPr>
          <a:xfrm>
            <a:off x="3907440" y="2904840"/>
            <a:ext cx="360" cy="882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25"/>
          <p:cNvSpPr/>
          <p:nvPr/>
        </p:nvSpPr>
        <p:spPr>
          <a:xfrm>
            <a:off x="275760" y="393840"/>
            <a:ext cx="942408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PREMUP: TWF (Thing With Franc*sco)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18" name="Line 26"/>
          <p:cNvSpPr/>
          <p:nvPr/>
        </p:nvSpPr>
        <p:spPr>
          <a:xfrm>
            <a:off x="-36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19" name="Picture 2" descr=""/>
          <p:cNvPicPr/>
          <p:nvPr/>
        </p:nvPicPr>
        <p:blipFill>
          <a:blip r:embed="rId1"/>
          <a:stretch/>
        </p:blipFill>
        <p:spPr>
          <a:xfrm>
            <a:off x="274320" y="2058480"/>
            <a:ext cx="1058760" cy="730440"/>
          </a:xfrm>
          <a:prstGeom prst="rect">
            <a:avLst/>
          </a:prstGeom>
          <a:ln>
            <a:noFill/>
          </a:ln>
        </p:spPr>
      </p:pic>
      <p:pic>
        <p:nvPicPr>
          <p:cNvPr id="420" name="Picture 2" descr=""/>
          <p:cNvPicPr/>
          <p:nvPr/>
        </p:nvPicPr>
        <p:blipFill>
          <a:blip r:embed="rId2"/>
          <a:stretch/>
        </p:blipFill>
        <p:spPr>
          <a:xfrm>
            <a:off x="2801160" y="2050920"/>
            <a:ext cx="1058760" cy="730440"/>
          </a:xfrm>
          <a:prstGeom prst="rect">
            <a:avLst/>
          </a:prstGeom>
          <a:ln>
            <a:noFill/>
          </a:ln>
        </p:spPr>
      </p:pic>
      <p:pic>
        <p:nvPicPr>
          <p:cNvPr id="421" name="Picture 5" descr=""/>
          <p:cNvPicPr/>
          <p:nvPr/>
        </p:nvPicPr>
        <p:blipFill>
          <a:blip r:embed="rId3"/>
          <a:stretch/>
        </p:blipFill>
        <p:spPr>
          <a:xfrm>
            <a:off x="3210840" y="2367000"/>
            <a:ext cx="1049760" cy="733320"/>
          </a:xfrm>
          <a:prstGeom prst="rect">
            <a:avLst/>
          </a:prstGeom>
          <a:ln>
            <a:noFill/>
          </a:ln>
        </p:spPr>
      </p:pic>
      <p:pic>
        <p:nvPicPr>
          <p:cNvPr id="422" name="" descr=""/>
          <p:cNvPicPr/>
          <p:nvPr/>
        </p:nvPicPr>
        <p:blipFill>
          <a:blip r:embed="rId4"/>
          <a:stretch/>
        </p:blipFill>
        <p:spPr>
          <a:xfrm>
            <a:off x="3647160" y="2661120"/>
            <a:ext cx="1058040" cy="730800"/>
          </a:xfrm>
          <a:prstGeom prst="rect">
            <a:avLst/>
          </a:prstGeom>
          <a:ln>
            <a:noFill/>
          </a:ln>
        </p:spPr>
      </p:pic>
      <p:pic>
        <p:nvPicPr>
          <p:cNvPr id="423" name="" descr=""/>
          <p:cNvPicPr/>
          <p:nvPr/>
        </p:nvPicPr>
        <p:blipFill>
          <a:blip r:embed="rId5"/>
          <a:stretch/>
        </p:blipFill>
        <p:spPr>
          <a:xfrm>
            <a:off x="4057200" y="2976840"/>
            <a:ext cx="1049040" cy="733680"/>
          </a:xfrm>
          <a:prstGeom prst="rect">
            <a:avLst/>
          </a:prstGeom>
          <a:ln>
            <a:noFill/>
          </a:ln>
        </p:spPr>
      </p:pic>
      <p:pic>
        <p:nvPicPr>
          <p:cNvPr id="424" name="" descr=""/>
          <p:cNvPicPr/>
          <p:nvPr/>
        </p:nvPicPr>
        <p:blipFill>
          <a:blip r:embed="rId6"/>
          <a:stretch/>
        </p:blipFill>
        <p:spPr>
          <a:xfrm>
            <a:off x="4541760" y="3224160"/>
            <a:ext cx="1058040" cy="730800"/>
          </a:xfrm>
          <a:prstGeom prst="rect">
            <a:avLst/>
          </a:prstGeom>
          <a:ln>
            <a:noFill/>
          </a:ln>
        </p:spPr>
      </p:pic>
      <p:pic>
        <p:nvPicPr>
          <p:cNvPr id="425" name="" descr=""/>
          <p:cNvPicPr/>
          <p:nvPr/>
        </p:nvPicPr>
        <p:blipFill>
          <a:blip r:embed="rId7"/>
          <a:stretch/>
        </p:blipFill>
        <p:spPr>
          <a:xfrm>
            <a:off x="4951800" y="3540240"/>
            <a:ext cx="1049760" cy="733680"/>
          </a:xfrm>
          <a:prstGeom prst="rect">
            <a:avLst/>
          </a:prstGeom>
          <a:ln>
            <a:noFill/>
          </a:ln>
        </p:spPr>
      </p:pic>
      <p:sp>
        <p:nvSpPr>
          <p:cNvPr id="426" name="Line 27"/>
          <p:cNvSpPr/>
          <p:nvPr/>
        </p:nvSpPr>
        <p:spPr>
          <a:xfrm>
            <a:off x="4032360" y="2077200"/>
            <a:ext cx="1645920" cy="1097280"/>
          </a:xfrm>
          <a:prstGeom prst="line">
            <a:avLst/>
          </a:prstGeom>
          <a:ln w="730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28"/>
          <p:cNvSpPr/>
          <p:nvPr/>
        </p:nvSpPr>
        <p:spPr>
          <a:xfrm>
            <a:off x="3270240" y="2432160"/>
            <a:ext cx="28944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28" name="Picture 13" descr=""/>
          <p:cNvPicPr/>
          <p:nvPr/>
        </p:nvPicPr>
        <p:blipFill>
          <a:blip r:embed="rId8"/>
          <a:stretch/>
        </p:blipFill>
        <p:spPr>
          <a:xfrm>
            <a:off x="3328200" y="2479320"/>
            <a:ext cx="173520" cy="137880"/>
          </a:xfrm>
          <a:prstGeom prst="rect">
            <a:avLst/>
          </a:prstGeom>
          <a:ln>
            <a:noFill/>
          </a:ln>
        </p:spPr>
      </p:pic>
      <p:sp>
        <p:nvSpPr>
          <p:cNvPr id="429" name="CustomShape 29"/>
          <p:cNvSpPr/>
          <p:nvPr/>
        </p:nvSpPr>
        <p:spPr>
          <a:xfrm>
            <a:off x="4116240" y="3042360"/>
            <a:ext cx="28908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30"/>
          <p:cNvSpPr/>
          <p:nvPr/>
        </p:nvSpPr>
        <p:spPr>
          <a:xfrm>
            <a:off x="5010840" y="3605760"/>
            <a:ext cx="28908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1" name="" descr=""/>
          <p:cNvPicPr/>
          <p:nvPr/>
        </p:nvPicPr>
        <p:blipFill>
          <a:blip r:embed="rId9"/>
          <a:stretch/>
        </p:blipFill>
        <p:spPr>
          <a:xfrm>
            <a:off x="5068800" y="3652560"/>
            <a:ext cx="173880" cy="138600"/>
          </a:xfrm>
          <a:prstGeom prst="rect">
            <a:avLst/>
          </a:prstGeom>
          <a:ln>
            <a:noFill/>
          </a:ln>
        </p:spPr>
      </p:pic>
      <p:pic>
        <p:nvPicPr>
          <p:cNvPr id="432" name="" descr=""/>
          <p:cNvPicPr/>
          <p:nvPr/>
        </p:nvPicPr>
        <p:blipFill>
          <a:blip r:embed="rId10"/>
          <a:stretch/>
        </p:blipFill>
        <p:spPr>
          <a:xfrm>
            <a:off x="4174200" y="3089520"/>
            <a:ext cx="174240" cy="138240"/>
          </a:xfrm>
          <a:prstGeom prst="rect">
            <a:avLst/>
          </a:prstGeom>
          <a:ln>
            <a:noFill/>
          </a:ln>
        </p:spPr>
      </p:pic>
      <p:sp>
        <p:nvSpPr>
          <p:cNvPr id="433" name="CustomShape 31"/>
          <p:cNvSpPr/>
          <p:nvPr/>
        </p:nvSpPr>
        <p:spPr>
          <a:xfrm>
            <a:off x="6579000" y="2194920"/>
            <a:ext cx="1828080" cy="1736640"/>
          </a:xfrm>
          <a:prstGeom prst="rect">
            <a:avLst/>
          </a:prstGeom>
          <a:solidFill>
            <a:srgbClr val="c0c0c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34" name="Picture 2" descr=""/>
          <p:cNvPicPr/>
          <p:nvPr/>
        </p:nvPicPr>
        <p:blipFill>
          <a:blip r:embed="rId11"/>
          <a:stretch/>
        </p:blipFill>
        <p:spPr>
          <a:xfrm>
            <a:off x="7036200" y="2816640"/>
            <a:ext cx="1096560" cy="887400"/>
          </a:xfrm>
          <a:prstGeom prst="rect">
            <a:avLst/>
          </a:prstGeom>
          <a:ln>
            <a:noFill/>
          </a:ln>
        </p:spPr>
      </p:pic>
      <p:sp>
        <p:nvSpPr>
          <p:cNvPr id="435" name="CustomShape 32"/>
          <p:cNvSpPr/>
          <p:nvPr/>
        </p:nvSpPr>
        <p:spPr>
          <a:xfrm>
            <a:off x="6579000" y="2168640"/>
            <a:ext cx="1828080" cy="46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 algn="ctr"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Have you seen this object before?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436" name="CustomShape 33"/>
          <p:cNvSpPr/>
          <p:nvPr/>
        </p:nvSpPr>
        <p:spPr>
          <a:xfrm>
            <a:off x="216360" y="1473120"/>
            <a:ext cx="29253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Short practice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437" name="CustomShape 34"/>
          <p:cNvSpPr/>
          <p:nvPr/>
        </p:nvSpPr>
        <p:spPr>
          <a:xfrm>
            <a:off x="2752200" y="1497960"/>
            <a:ext cx="283140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Encoding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438" name="CustomShape 35"/>
          <p:cNvSpPr/>
          <p:nvPr/>
        </p:nvSpPr>
        <p:spPr>
          <a:xfrm>
            <a:off x="6487560" y="1486800"/>
            <a:ext cx="228528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Phase3. Memory test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439" name="CustomShape 36"/>
          <p:cNvSpPr/>
          <p:nvPr/>
        </p:nvSpPr>
        <p:spPr>
          <a:xfrm flipV="1">
            <a:off x="365760" y="2851560"/>
            <a:ext cx="8992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Line 37"/>
          <p:cNvSpPr/>
          <p:nvPr/>
        </p:nvSpPr>
        <p:spPr>
          <a:xfrm>
            <a:off x="366840" y="2811600"/>
            <a:ext cx="360" cy="882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38"/>
          <p:cNvSpPr/>
          <p:nvPr/>
        </p:nvSpPr>
        <p:spPr>
          <a:xfrm>
            <a:off x="807120" y="2806200"/>
            <a:ext cx="20160" cy="7308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39"/>
          <p:cNvSpPr/>
          <p:nvPr/>
        </p:nvSpPr>
        <p:spPr>
          <a:xfrm flipV="1">
            <a:off x="365760" y="2969280"/>
            <a:ext cx="8992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Line 40"/>
          <p:cNvSpPr/>
          <p:nvPr/>
        </p:nvSpPr>
        <p:spPr>
          <a:xfrm>
            <a:off x="366840" y="2929320"/>
            <a:ext cx="360" cy="882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41"/>
          <p:cNvSpPr/>
          <p:nvPr/>
        </p:nvSpPr>
        <p:spPr>
          <a:xfrm>
            <a:off x="810720" y="2925720"/>
            <a:ext cx="20160" cy="7272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Line 42"/>
          <p:cNvSpPr/>
          <p:nvPr/>
        </p:nvSpPr>
        <p:spPr>
          <a:xfrm>
            <a:off x="1737360" y="2011680"/>
            <a:ext cx="822960" cy="548640"/>
          </a:xfrm>
          <a:prstGeom prst="line">
            <a:avLst/>
          </a:prstGeom>
          <a:ln w="730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Line 43"/>
          <p:cNvSpPr/>
          <p:nvPr/>
        </p:nvSpPr>
        <p:spPr>
          <a:xfrm>
            <a:off x="1280160" y="2811600"/>
            <a:ext cx="360" cy="882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Line 44"/>
          <p:cNvSpPr/>
          <p:nvPr/>
        </p:nvSpPr>
        <p:spPr>
          <a:xfrm>
            <a:off x="1280160" y="2929320"/>
            <a:ext cx="360" cy="882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8" name="Picture 5" descr=""/>
          <p:cNvPicPr/>
          <p:nvPr/>
        </p:nvPicPr>
        <p:blipFill>
          <a:blip r:embed="rId12"/>
          <a:stretch/>
        </p:blipFill>
        <p:spPr>
          <a:xfrm>
            <a:off x="1144440" y="2466720"/>
            <a:ext cx="1049760" cy="733320"/>
          </a:xfrm>
          <a:prstGeom prst="rect">
            <a:avLst/>
          </a:prstGeom>
          <a:ln>
            <a:noFill/>
          </a:ln>
        </p:spPr>
      </p:pic>
      <p:sp>
        <p:nvSpPr>
          <p:cNvPr id="449" name="CustomShape 45"/>
          <p:cNvSpPr/>
          <p:nvPr/>
        </p:nvSpPr>
        <p:spPr>
          <a:xfrm>
            <a:off x="1203840" y="2531880"/>
            <a:ext cx="28944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Picture 13" descr=""/>
          <p:cNvPicPr/>
          <p:nvPr/>
        </p:nvPicPr>
        <p:blipFill>
          <a:blip r:embed="rId13"/>
          <a:stretch/>
        </p:blipFill>
        <p:spPr>
          <a:xfrm>
            <a:off x="1261800" y="2579040"/>
            <a:ext cx="173520" cy="13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275760" y="393840"/>
            <a:ext cx="942408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PREMUP: TWF (Thing With Franc*sco)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52" name="Line 2"/>
          <p:cNvSpPr/>
          <p:nvPr/>
        </p:nvSpPr>
        <p:spPr>
          <a:xfrm>
            <a:off x="-36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4104360" y="1311840"/>
            <a:ext cx="5862240" cy="4174200"/>
          </a:xfrm>
          <a:prstGeom prst="rect">
            <a:avLst/>
          </a:prstGeom>
          <a:ln>
            <a:noFill/>
          </a:ln>
        </p:spPr>
      </p:pic>
      <p:sp>
        <p:nvSpPr>
          <p:cNvPr id="454" name="CustomShape 3"/>
          <p:cNvSpPr/>
          <p:nvPr/>
        </p:nvSpPr>
        <p:spPr>
          <a:xfrm>
            <a:off x="131760" y="1574280"/>
            <a:ext cx="3708360" cy="264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Arial"/>
              </a:rPr>
              <a:t>Trial-by-trial computation of PE:</a:t>
            </a:r>
            <a:r>
              <a:rPr b="0" lang="en-GB" sz="1800" spc="-1" strike="noStrike">
                <a:latin typeface="Arial"/>
              </a:rPr>
              <a:t> The relationship between PE and statistical learning can be quantified with the use of a reinforcement learning model. In this model, PE error is used to update the expected values of each scene-object association, which are in turn transformed into prior probabilities.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5" name="CustomShape 4"/>
          <p:cNvSpPr/>
          <p:nvPr/>
        </p:nvSpPr>
        <p:spPr>
          <a:xfrm>
            <a:off x="5852160" y="947880"/>
            <a:ext cx="1554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latin typeface="Arial"/>
              </a:rPr>
              <a:t>Simulations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275760" y="393840"/>
            <a:ext cx="942408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PREMUP: TWF (Thing With Franc*sco)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57" name="Line 2"/>
          <p:cNvSpPr/>
          <p:nvPr/>
        </p:nvSpPr>
        <p:spPr>
          <a:xfrm>
            <a:off x="-36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3"/>
          <p:cNvSpPr/>
          <p:nvPr/>
        </p:nvSpPr>
        <p:spPr>
          <a:xfrm>
            <a:off x="144000" y="1094400"/>
            <a:ext cx="3708360" cy="264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U-shape relationship?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1"/>
          <a:srcRect l="3586" t="26876" r="0" b="13872"/>
          <a:stretch/>
        </p:blipFill>
        <p:spPr>
          <a:xfrm>
            <a:off x="114120" y="1728000"/>
            <a:ext cx="7733880" cy="3383640"/>
          </a:xfrm>
          <a:prstGeom prst="rect">
            <a:avLst/>
          </a:prstGeom>
          <a:ln>
            <a:noFill/>
          </a:ln>
        </p:spPr>
      </p:pic>
      <p:pic>
        <p:nvPicPr>
          <p:cNvPr id="460" name="" descr=""/>
          <p:cNvPicPr/>
          <p:nvPr/>
        </p:nvPicPr>
        <p:blipFill>
          <a:blip r:embed="rId2"/>
          <a:srcRect l="63717" t="33168" r="0" b="13872"/>
          <a:stretch/>
        </p:blipFill>
        <p:spPr>
          <a:xfrm>
            <a:off x="7092000" y="2088000"/>
            <a:ext cx="2909880" cy="3024000"/>
          </a:xfrm>
          <a:prstGeom prst="rect">
            <a:avLst/>
          </a:prstGeom>
          <a:ln>
            <a:noFill/>
          </a:ln>
        </p:spPr>
      </p:pic>
      <p:sp>
        <p:nvSpPr>
          <p:cNvPr id="461" name="CustomShape 4"/>
          <p:cNvSpPr/>
          <p:nvPr/>
        </p:nvSpPr>
        <p:spPr>
          <a:xfrm>
            <a:off x="7488000" y="2376000"/>
            <a:ext cx="1368000" cy="172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Line 5"/>
          <p:cNvSpPr/>
          <p:nvPr/>
        </p:nvSpPr>
        <p:spPr>
          <a:xfrm>
            <a:off x="7812000" y="3060000"/>
            <a:ext cx="396000" cy="0"/>
          </a:xfrm>
          <a:prstGeom prst="line">
            <a:avLst/>
          </a:prstGeom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Line 6"/>
          <p:cNvSpPr/>
          <p:nvPr/>
        </p:nvSpPr>
        <p:spPr>
          <a:xfrm>
            <a:off x="8208000" y="3060000"/>
            <a:ext cx="396000" cy="0"/>
          </a:xfrm>
          <a:prstGeom prst="line">
            <a:avLst/>
          </a:prstGeom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7"/>
          <p:cNvSpPr/>
          <p:nvPr/>
        </p:nvSpPr>
        <p:spPr>
          <a:xfrm>
            <a:off x="7812000" y="3042000"/>
            <a:ext cx="36000" cy="360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8"/>
          <p:cNvSpPr/>
          <p:nvPr/>
        </p:nvSpPr>
        <p:spPr>
          <a:xfrm>
            <a:off x="8172000" y="-36000"/>
            <a:ext cx="36000" cy="360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9"/>
          <p:cNvSpPr/>
          <p:nvPr/>
        </p:nvSpPr>
        <p:spPr>
          <a:xfrm>
            <a:off x="8172000" y="3042000"/>
            <a:ext cx="36000" cy="360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10"/>
          <p:cNvSpPr/>
          <p:nvPr/>
        </p:nvSpPr>
        <p:spPr>
          <a:xfrm>
            <a:off x="8568000" y="3042000"/>
            <a:ext cx="36000" cy="360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  <a:custDash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736600" y="1005840"/>
            <a:ext cx="3223800" cy="3121920"/>
          </a:xfrm>
          <a:prstGeom prst="rect">
            <a:avLst/>
          </a:prstGeom>
          <a:solidFill>
            <a:srgbClr val="90ee90"/>
          </a:solidFill>
          <a:ln w="73080">
            <a:solidFill>
              <a:srgbClr val="32cd3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5760720" y="1037880"/>
            <a:ext cx="1553760" cy="25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9400" bIns="45000"/>
          <a:p>
            <a:pPr algn="ctr">
              <a:lnSpc>
                <a:spcPct val="100000"/>
              </a:lnSpc>
            </a:pPr>
            <a:r>
              <a:rPr b="1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Instruments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7283160" y="1028160"/>
            <a:ext cx="1677240" cy="25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9400" bIns="45000"/>
          <a:p>
            <a:pPr algn="ctr">
              <a:lnSpc>
                <a:spcPct val="100000"/>
              </a:lnSpc>
            </a:pPr>
            <a:r>
              <a:rPr b="1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Household objects</a:t>
            </a:r>
            <a:endParaRPr b="0" lang="en-GB" sz="1050" spc="-1" strike="noStrike">
              <a:latin typeface="Arial"/>
            </a:endParaRPr>
          </a:p>
        </p:txBody>
      </p:sp>
      <p:pic>
        <p:nvPicPr>
          <p:cNvPr id="108" name="Picture 15" descr=""/>
          <p:cNvPicPr/>
          <p:nvPr/>
        </p:nvPicPr>
        <p:blipFill>
          <a:blip r:embed="rId1"/>
          <a:stretch/>
        </p:blipFill>
        <p:spPr>
          <a:xfrm>
            <a:off x="5846760" y="1387800"/>
            <a:ext cx="646920" cy="558000"/>
          </a:xfrm>
          <a:prstGeom prst="rect">
            <a:avLst/>
          </a:prstGeom>
          <a:ln>
            <a:noFill/>
          </a:ln>
        </p:spPr>
      </p:pic>
      <p:pic>
        <p:nvPicPr>
          <p:cNvPr id="109" name="Picture 16" descr=""/>
          <p:cNvPicPr/>
          <p:nvPr/>
        </p:nvPicPr>
        <p:blipFill>
          <a:blip r:embed="rId2"/>
          <a:stretch/>
        </p:blipFill>
        <p:spPr>
          <a:xfrm>
            <a:off x="5788080" y="2130480"/>
            <a:ext cx="752760" cy="392760"/>
          </a:xfrm>
          <a:prstGeom prst="rect">
            <a:avLst/>
          </a:prstGeom>
          <a:ln>
            <a:noFill/>
          </a:ln>
        </p:spPr>
      </p:pic>
      <p:pic>
        <p:nvPicPr>
          <p:cNvPr id="110" name="Picture 17" descr=""/>
          <p:cNvPicPr/>
          <p:nvPr/>
        </p:nvPicPr>
        <p:blipFill>
          <a:blip r:embed="rId3"/>
          <a:stretch/>
        </p:blipFill>
        <p:spPr>
          <a:xfrm>
            <a:off x="5720400" y="269388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111" name="Picture 18" descr=""/>
          <p:cNvPicPr/>
          <p:nvPr/>
        </p:nvPicPr>
        <p:blipFill>
          <a:blip r:embed="rId4"/>
          <a:stretch/>
        </p:blipFill>
        <p:spPr>
          <a:xfrm rot="18361800">
            <a:off x="5915880" y="3426480"/>
            <a:ext cx="405720" cy="697320"/>
          </a:xfrm>
          <a:prstGeom prst="rect">
            <a:avLst/>
          </a:prstGeom>
          <a:ln>
            <a:noFill/>
          </a:ln>
        </p:spPr>
      </p:pic>
      <p:pic>
        <p:nvPicPr>
          <p:cNvPr id="112" name="Picture 19" descr=""/>
          <p:cNvPicPr/>
          <p:nvPr/>
        </p:nvPicPr>
        <p:blipFill>
          <a:blip r:embed="rId5"/>
          <a:stretch/>
        </p:blipFill>
        <p:spPr>
          <a:xfrm>
            <a:off x="7487280" y="1382040"/>
            <a:ext cx="717480" cy="617760"/>
          </a:xfrm>
          <a:prstGeom prst="rect">
            <a:avLst/>
          </a:prstGeom>
          <a:ln>
            <a:noFill/>
          </a:ln>
        </p:spPr>
      </p:pic>
      <p:pic>
        <p:nvPicPr>
          <p:cNvPr id="113" name="Picture 20" descr=""/>
          <p:cNvPicPr/>
          <p:nvPr/>
        </p:nvPicPr>
        <p:blipFill>
          <a:blip r:embed="rId6"/>
          <a:stretch/>
        </p:blipFill>
        <p:spPr>
          <a:xfrm>
            <a:off x="7670520" y="3504240"/>
            <a:ext cx="294120" cy="515160"/>
          </a:xfrm>
          <a:prstGeom prst="rect">
            <a:avLst/>
          </a:prstGeom>
          <a:ln>
            <a:noFill/>
          </a:ln>
        </p:spPr>
      </p:pic>
      <p:pic>
        <p:nvPicPr>
          <p:cNvPr id="114" name="Picture 21" descr=""/>
          <p:cNvPicPr/>
          <p:nvPr/>
        </p:nvPicPr>
        <p:blipFill>
          <a:blip r:embed="rId7"/>
          <a:stretch/>
        </p:blipFill>
        <p:spPr>
          <a:xfrm>
            <a:off x="7422120" y="2832480"/>
            <a:ext cx="784080" cy="516600"/>
          </a:xfrm>
          <a:prstGeom prst="rect">
            <a:avLst/>
          </a:prstGeom>
          <a:ln>
            <a:noFill/>
          </a:ln>
        </p:spPr>
      </p:pic>
      <p:sp>
        <p:nvSpPr>
          <p:cNvPr id="115" name="CustomShape 4"/>
          <p:cNvSpPr/>
          <p:nvPr/>
        </p:nvSpPr>
        <p:spPr>
          <a:xfrm>
            <a:off x="6561720" y="1524960"/>
            <a:ext cx="40788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.90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6537960" y="2215080"/>
            <a:ext cx="40788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.10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6553080" y="2950560"/>
            <a:ext cx="40824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.70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18" name="CustomShape 7"/>
          <p:cNvSpPr/>
          <p:nvPr/>
        </p:nvSpPr>
        <p:spPr>
          <a:xfrm>
            <a:off x="6561720" y="3610080"/>
            <a:ext cx="40788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.30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19" name="CustomShape 8"/>
          <p:cNvSpPr/>
          <p:nvPr/>
        </p:nvSpPr>
        <p:spPr>
          <a:xfrm>
            <a:off x="8174520" y="1522080"/>
            <a:ext cx="40788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.10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20" name="CustomShape 9"/>
          <p:cNvSpPr/>
          <p:nvPr/>
        </p:nvSpPr>
        <p:spPr>
          <a:xfrm>
            <a:off x="8150760" y="2212200"/>
            <a:ext cx="40824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.90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21" name="CustomShape 10"/>
          <p:cNvSpPr/>
          <p:nvPr/>
        </p:nvSpPr>
        <p:spPr>
          <a:xfrm>
            <a:off x="8165880" y="2947680"/>
            <a:ext cx="40824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.30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22" name="CustomShape 11"/>
          <p:cNvSpPr/>
          <p:nvPr/>
        </p:nvSpPr>
        <p:spPr>
          <a:xfrm>
            <a:off x="8174520" y="3607200"/>
            <a:ext cx="40788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.70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123" name="Picture 30" descr=""/>
          <p:cNvPicPr/>
          <p:nvPr/>
        </p:nvPicPr>
        <p:blipFill>
          <a:blip r:embed="rId8"/>
          <a:stretch/>
        </p:blipFill>
        <p:spPr>
          <a:xfrm>
            <a:off x="7467840" y="2053800"/>
            <a:ext cx="558000" cy="580320"/>
          </a:xfrm>
          <a:prstGeom prst="rect">
            <a:avLst/>
          </a:prstGeom>
          <a:ln>
            <a:noFill/>
          </a:ln>
        </p:spPr>
      </p:pic>
      <p:sp>
        <p:nvSpPr>
          <p:cNvPr id="124" name="CustomShape 12"/>
          <p:cNvSpPr/>
          <p:nvPr/>
        </p:nvSpPr>
        <p:spPr>
          <a:xfrm>
            <a:off x="2380320" y="1014120"/>
            <a:ext cx="3153240" cy="3121920"/>
          </a:xfrm>
          <a:prstGeom prst="rect">
            <a:avLst/>
          </a:prstGeom>
          <a:solidFill>
            <a:srgbClr val="f8aa97"/>
          </a:solidFill>
          <a:ln w="7308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125" name="Picture 3" descr=""/>
          <p:cNvPicPr/>
          <p:nvPr/>
        </p:nvPicPr>
        <p:blipFill>
          <a:blip r:embed="rId9"/>
          <a:stretch/>
        </p:blipFill>
        <p:spPr>
          <a:xfrm>
            <a:off x="1186920" y="2861640"/>
            <a:ext cx="950760" cy="529200"/>
          </a:xfrm>
          <a:prstGeom prst="rect">
            <a:avLst/>
          </a:prstGeom>
          <a:ln>
            <a:noFill/>
          </a:ln>
        </p:spPr>
      </p:pic>
      <p:pic>
        <p:nvPicPr>
          <p:cNvPr id="126" name="Picture 4" descr=""/>
          <p:cNvPicPr/>
          <p:nvPr/>
        </p:nvPicPr>
        <p:blipFill>
          <a:blip r:embed="rId10"/>
          <a:stretch/>
        </p:blipFill>
        <p:spPr>
          <a:xfrm>
            <a:off x="1186920" y="3550320"/>
            <a:ext cx="950760" cy="507960"/>
          </a:xfrm>
          <a:prstGeom prst="rect">
            <a:avLst/>
          </a:prstGeom>
          <a:ln>
            <a:noFill/>
          </a:ln>
        </p:spPr>
      </p:pic>
      <p:pic>
        <p:nvPicPr>
          <p:cNvPr id="127" name="Picture 7" descr=""/>
          <p:cNvPicPr/>
          <p:nvPr/>
        </p:nvPicPr>
        <p:blipFill>
          <a:blip r:embed="rId11"/>
          <a:stretch/>
        </p:blipFill>
        <p:spPr>
          <a:xfrm>
            <a:off x="1186920" y="1411200"/>
            <a:ext cx="950760" cy="529200"/>
          </a:xfrm>
          <a:prstGeom prst="rect">
            <a:avLst/>
          </a:prstGeom>
          <a:ln>
            <a:noFill/>
          </a:ln>
        </p:spPr>
      </p:pic>
      <p:pic>
        <p:nvPicPr>
          <p:cNvPr id="128" name="Picture 8" descr=""/>
          <p:cNvPicPr/>
          <p:nvPr/>
        </p:nvPicPr>
        <p:blipFill>
          <a:blip r:embed="rId12"/>
          <a:stretch/>
        </p:blipFill>
        <p:spPr>
          <a:xfrm>
            <a:off x="1186920" y="2116440"/>
            <a:ext cx="950760" cy="528840"/>
          </a:xfrm>
          <a:prstGeom prst="rect">
            <a:avLst/>
          </a:prstGeom>
          <a:ln>
            <a:noFill/>
          </a:ln>
        </p:spPr>
      </p:pic>
      <p:sp>
        <p:nvSpPr>
          <p:cNvPr id="129" name="CustomShape 13"/>
          <p:cNvSpPr/>
          <p:nvPr/>
        </p:nvSpPr>
        <p:spPr>
          <a:xfrm>
            <a:off x="1086480" y="1306080"/>
            <a:ext cx="7965360" cy="1439640"/>
          </a:xfrm>
          <a:prstGeom prst="rect">
            <a:avLst/>
          </a:prstGeom>
          <a:noFill/>
          <a:ln w="36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14"/>
          <p:cNvSpPr/>
          <p:nvPr/>
        </p:nvSpPr>
        <p:spPr>
          <a:xfrm>
            <a:off x="1086480" y="2755080"/>
            <a:ext cx="7965360" cy="1380960"/>
          </a:xfrm>
          <a:prstGeom prst="rect">
            <a:avLst/>
          </a:prstGeom>
          <a:noFill/>
          <a:ln w="36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Line 15"/>
          <p:cNvSpPr/>
          <p:nvPr/>
        </p:nvSpPr>
        <p:spPr>
          <a:xfrm flipV="1">
            <a:off x="1086480" y="2031840"/>
            <a:ext cx="7966080" cy="13680"/>
          </a:xfrm>
          <a:prstGeom prst="line">
            <a:avLst/>
          </a:prstGeom>
          <a:ln w="18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16"/>
          <p:cNvSpPr/>
          <p:nvPr/>
        </p:nvSpPr>
        <p:spPr>
          <a:xfrm>
            <a:off x="1086480" y="3449160"/>
            <a:ext cx="7966080" cy="9720"/>
          </a:xfrm>
          <a:prstGeom prst="line">
            <a:avLst/>
          </a:prstGeom>
          <a:ln w="18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7"/>
          <p:cNvSpPr/>
          <p:nvPr/>
        </p:nvSpPr>
        <p:spPr>
          <a:xfrm>
            <a:off x="2407680" y="1046160"/>
            <a:ext cx="1553760" cy="25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9400" bIns="45000"/>
          <a:p>
            <a:pPr algn="ctr">
              <a:lnSpc>
                <a:spcPct val="100000"/>
              </a:lnSpc>
            </a:pPr>
            <a:r>
              <a:rPr b="1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Instruments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134" name="CustomShape 18"/>
          <p:cNvSpPr/>
          <p:nvPr/>
        </p:nvSpPr>
        <p:spPr>
          <a:xfrm>
            <a:off x="3887640" y="1036440"/>
            <a:ext cx="1645920" cy="25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9400" bIns="45000"/>
          <a:p>
            <a:pPr algn="ctr">
              <a:lnSpc>
                <a:spcPct val="100000"/>
              </a:lnSpc>
            </a:pPr>
            <a:r>
              <a:rPr b="1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Household objects</a:t>
            </a:r>
            <a:endParaRPr b="0" lang="en-GB" sz="1050" spc="-1" strike="noStrike">
              <a:latin typeface="Arial"/>
            </a:endParaRPr>
          </a:p>
        </p:txBody>
      </p:sp>
      <p:pic>
        <p:nvPicPr>
          <p:cNvPr id="135" name="Picture 15" descr=""/>
          <p:cNvPicPr/>
          <p:nvPr/>
        </p:nvPicPr>
        <p:blipFill>
          <a:blip r:embed="rId13"/>
          <a:stretch/>
        </p:blipFill>
        <p:spPr>
          <a:xfrm>
            <a:off x="2559240" y="1396080"/>
            <a:ext cx="646920" cy="558000"/>
          </a:xfrm>
          <a:prstGeom prst="rect">
            <a:avLst/>
          </a:prstGeom>
          <a:ln>
            <a:noFill/>
          </a:ln>
        </p:spPr>
      </p:pic>
      <p:pic>
        <p:nvPicPr>
          <p:cNvPr id="136" name="Picture 16" descr=""/>
          <p:cNvPicPr/>
          <p:nvPr/>
        </p:nvPicPr>
        <p:blipFill>
          <a:blip r:embed="rId14"/>
          <a:stretch/>
        </p:blipFill>
        <p:spPr>
          <a:xfrm>
            <a:off x="2500560" y="2138760"/>
            <a:ext cx="752760" cy="392760"/>
          </a:xfrm>
          <a:prstGeom prst="rect">
            <a:avLst/>
          </a:prstGeom>
          <a:ln>
            <a:noFill/>
          </a:ln>
        </p:spPr>
      </p:pic>
      <p:pic>
        <p:nvPicPr>
          <p:cNvPr id="137" name="Picture 17" descr=""/>
          <p:cNvPicPr/>
          <p:nvPr/>
        </p:nvPicPr>
        <p:blipFill>
          <a:blip r:embed="rId15"/>
          <a:stretch/>
        </p:blipFill>
        <p:spPr>
          <a:xfrm>
            <a:off x="2432880" y="2702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138" name="Picture 18" descr=""/>
          <p:cNvPicPr/>
          <p:nvPr/>
        </p:nvPicPr>
        <p:blipFill>
          <a:blip r:embed="rId16"/>
          <a:stretch/>
        </p:blipFill>
        <p:spPr>
          <a:xfrm rot="18361800">
            <a:off x="2628360" y="3434760"/>
            <a:ext cx="405720" cy="697320"/>
          </a:xfrm>
          <a:prstGeom prst="rect">
            <a:avLst/>
          </a:prstGeom>
          <a:ln>
            <a:noFill/>
          </a:ln>
        </p:spPr>
      </p:pic>
      <p:pic>
        <p:nvPicPr>
          <p:cNvPr id="139" name="Picture 19" descr=""/>
          <p:cNvPicPr/>
          <p:nvPr/>
        </p:nvPicPr>
        <p:blipFill>
          <a:blip r:embed="rId17"/>
          <a:stretch/>
        </p:blipFill>
        <p:spPr>
          <a:xfrm>
            <a:off x="4199760" y="1390320"/>
            <a:ext cx="717480" cy="617760"/>
          </a:xfrm>
          <a:prstGeom prst="rect">
            <a:avLst/>
          </a:prstGeom>
          <a:ln>
            <a:noFill/>
          </a:ln>
        </p:spPr>
      </p:pic>
      <p:pic>
        <p:nvPicPr>
          <p:cNvPr id="140" name="Picture 20" descr=""/>
          <p:cNvPicPr/>
          <p:nvPr/>
        </p:nvPicPr>
        <p:blipFill>
          <a:blip r:embed="rId18"/>
          <a:stretch/>
        </p:blipFill>
        <p:spPr>
          <a:xfrm>
            <a:off x="4383000" y="3512520"/>
            <a:ext cx="294120" cy="515160"/>
          </a:xfrm>
          <a:prstGeom prst="rect">
            <a:avLst/>
          </a:prstGeom>
          <a:ln>
            <a:noFill/>
          </a:ln>
        </p:spPr>
      </p:pic>
      <p:pic>
        <p:nvPicPr>
          <p:cNvPr id="141" name="Picture 21" descr=""/>
          <p:cNvPicPr/>
          <p:nvPr/>
        </p:nvPicPr>
        <p:blipFill>
          <a:blip r:embed="rId19"/>
          <a:stretch/>
        </p:blipFill>
        <p:spPr>
          <a:xfrm>
            <a:off x="4134600" y="2840760"/>
            <a:ext cx="784080" cy="516600"/>
          </a:xfrm>
          <a:prstGeom prst="rect">
            <a:avLst/>
          </a:prstGeom>
          <a:ln>
            <a:noFill/>
          </a:ln>
        </p:spPr>
      </p:pic>
      <p:sp>
        <p:nvSpPr>
          <p:cNvPr id="142" name="CustomShape 19"/>
          <p:cNvSpPr/>
          <p:nvPr/>
        </p:nvSpPr>
        <p:spPr>
          <a:xfrm>
            <a:off x="3274200" y="1533240"/>
            <a:ext cx="40788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.90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43" name="CustomShape 20"/>
          <p:cNvSpPr/>
          <p:nvPr/>
        </p:nvSpPr>
        <p:spPr>
          <a:xfrm>
            <a:off x="3250440" y="2223360"/>
            <a:ext cx="40788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.10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44" name="CustomShape 21"/>
          <p:cNvSpPr/>
          <p:nvPr/>
        </p:nvSpPr>
        <p:spPr>
          <a:xfrm>
            <a:off x="3265560" y="2958840"/>
            <a:ext cx="40824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.50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45" name="CustomShape 22"/>
          <p:cNvSpPr/>
          <p:nvPr/>
        </p:nvSpPr>
        <p:spPr>
          <a:xfrm>
            <a:off x="3274200" y="3618360"/>
            <a:ext cx="40788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.50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46" name="CustomShape 23"/>
          <p:cNvSpPr/>
          <p:nvPr/>
        </p:nvSpPr>
        <p:spPr>
          <a:xfrm>
            <a:off x="4887000" y="1530360"/>
            <a:ext cx="40788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.10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47" name="CustomShape 24"/>
          <p:cNvSpPr/>
          <p:nvPr/>
        </p:nvSpPr>
        <p:spPr>
          <a:xfrm>
            <a:off x="4863240" y="2220480"/>
            <a:ext cx="40824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.90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48" name="CustomShape 25"/>
          <p:cNvSpPr/>
          <p:nvPr/>
        </p:nvSpPr>
        <p:spPr>
          <a:xfrm>
            <a:off x="4878360" y="2955960"/>
            <a:ext cx="40824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.50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49" name="CustomShape 26"/>
          <p:cNvSpPr/>
          <p:nvPr/>
        </p:nvSpPr>
        <p:spPr>
          <a:xfrm>
            <a:off x="4887000" y="3615480"/>
            <a:ext cx="40788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.50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150" name="Picture 30" descr=""/>
          <p:cNvPicPr/>
          <p:nvPr/>
        </p:nvPicPr>
        <p:blipFill>
          <a:blip r:embed="rId20"/>
          <a:stretch/>
        </p:blipFill>
        <p:spPr>
          <a:xfrm>
            <a:off x="4180320" y="2062080"/>
            <a:ext cx="558000" cy="580320"/>
          </a:xfrm>
          <a:prstGeom prst="rect">
            <a:avLst/>
          </a:prstGeom>
          <a:ln>
            <a:noFill/>
          </a:ln>
        </p:spPr>
      </p:pic>
      <p:sp>
        <p:nvSpPr>
          <p:cNvPr id="151" name="CustomShape 27"/>
          <p:cNvSpPr/>
          <p:nvPr/>
        </p:nvSpPr>
        <p:spPr>
          <a:xfrm>
            <a:off x="91440" y="-2160"/>
            <a:ext cx="960840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PREMUP: Manipulating prior strength to render different levels of PE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2" name="Line 28"/>
          <p:cNvSpPr/>
          <p:nvPr/>
        </p:nvSpPr>
        <p:spPr>
          <a:xfrm>
            <a:off x="0" y="599040"/>
            <a:ext cx="510120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9"/>
          <p:cNvSpPr/>
          <p:nvPr/>
        </p:nvSpPr>
        <p:spPr>
          <a:xfrm>
            <a:off x="155520" y="-133200"/>
            <a:ext cx="303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30"/>
          <p:cNvSpPr/>
          <p:nvPr/>
        </p:nvSpPr>
        <p:spPr>
          <a:xfrm>
            <a:off x="155520" y="-133200"/>
            <a:ext cx="303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31"/>
          <p:cNvSpPr/>
          <p:nvPr/>
        </p:nvSpPr>
        <p:spPr>
          <a:xfrm>
            <a:off x="2732400" y="4206240"/>
            <a:ext cx="2379960" cy="18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720" bIns="45000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DejaVu Sans"/>
              </a:rPr>
              <a:t>Strong vs Flat group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56" name="CustomShape 32"/>
          <p:cNvSpPr/>
          <p:nvPr/>
        </p:nvSpPr>
        <p:spPr>
          <a:xfrm>
            <a:off x="6258240" y="4235760"/>
            <a:ext cx="2379960" cy="18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720" bIns="45000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DejaVu Sans"/>
              </a:rPr>
              <a:t>Strong vs Weak group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57" name="CustomShape 33"/>
          <p:cNvSpPr/>
          <p:nvPr/>
        </p:nvSpPr>
        <p:spPr>
          <a:xfrm>
            <a:off x="2670120" y="3758760"/>
            <a:ext cx="905040" cy="28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400" bIns="45000"/>
          <a:p>
            <a:pPr>
              <a:lnSpc>
                <a:spcPct val="100000"/>
              </a:lnSpc>
            </a:pPr>
            <a:r>
              <a:rPr b="0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Household object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158" name="CustomShape 34"/>
          <p:cNvSpPr/>
          <p:nvPr/>
        </p:nvSpPr>
        <p:spPr>
          <a:xfrm>
            <a:off x="3117960" y="3758760"/>
            <a:ext cx="442800" cy="28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400" bIns="45000"/>
          <a:p>
            <a:pPr>
              <a:lnSpc>
                <a:spcPct val="100000"/>
              </a:lnSpc>
            </a:pPr>
            <a:r>
              <a:rPr b="0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Vehicle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159" name="CustomShape 35"/>
          <p:cNvSpPr/>
          <p:nvPr/>
        </p:nvSpPr>
        <p:spPr>
          <a:xfrm>
            <a:off x="2962440" y="1674360"/>
            <a:ext cx="420840" cy="34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0" name="CustomShape 36"/>
          <p:cNvSpPr/>
          <p:nvPr/>
        </p:nvSpPr>
        <p:spPr>
          <a:xfrm>
            <a:off x="4664160" y="2567880"/>
            <a:ext cx="420840" cy="34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3s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2" descr=""/>
          <p:cNvPicPr/>
          <p:nvPr/>
        </p:nvPicPr>
        <p:blipFill>
          <a:blip r:embed="rId1"/>
          <a:stretch/>
        </p:blipFill>
        <p:spPr>
          <a:xfrm>
            <a:off x="140400" y="1525320"/>
            <a:ext cx="1058760" cy="730440"/>
          </a:xfrm>
          <a:prstGeom prst="rect">
            <a:avLst/>
          </a:prstGeom>
          <a:ln>
            <a:noFill/>
          </a:ln>
        </p:spPr>
      </p:pic>
      <p:pic>
        <p:nvPicPr>
          <p:cNvPr id="162" name="Picture 5" descr=""/>
          <p:cNvPicPr/>
          <p:nvPr/>
        </p:nvPicPr>
        <p:blipFill>
          <a:blip r:embed="rId2"/>
          <a:stretch/>
        </p:blipFill>
        <p:spPr>
          <a:xfrm>
            <a:off x="550080" y="1841400"/>
            <a:ext cx="1049760" cy="73332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3"/>
          <a:stretch/>
        </p:blipFill>
        <p:spPr>
          <a:xfrm>
            <a:off x="986400" y="2135520"/>
            <a:ext cx="1058040" cy="73080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4"/>
          <a:stretch/>
        </p:blipFill>
        <p:spPr>
          <a:xfrm>
            <a:off x="1396440" y="2451240"/>
            <a:ext cx="1049040" cy="7336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2103480" y="2516760"/>
            <a:ext cx="28908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" descr=""/>
          <p:cNvPicPr/>
          <p:nvPr/>
        </p:nvPicPr>
        <p:blipFill>
          <a:blip r:embed="rId5"/>
          <a:stretch/>
        </p:blipFill>
        <p:spPr>
          <a:xfrm>
            <a:off x="1881000" y="2698560"/>
            <a:ext cx="1058040" cy="73080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6"/>
          <a:stretch/>
        </p:blipFill>
        <p:spPr>
          <a:xfrm>
            <a:off x="2291040" y="3014640"/>
            <a:ext cx="1049760" cy="733680"/>
          </a:xfrm>
          <a:prstGeom prst="rect">
            <a:avLst/>
          </a:prstGeom>
          <a:ln>
            <a:noFill/>
          </a:ln>
        </p:spPr>
      </p:pic>
      <p:sp>
        <p:nvSpPr>
          <p:cNvPr id="168" name="Line 2"/>
          <p:cNvSpPr/>
          <p:nvPr/>
        </p:nvSpPr>
        <p:spPr>
          <a:xfrm>
            <a:off x="1386360" y="1528200"/>
            <a:ext cx="1814040" cy="1215000"/>
          </a:xfrm>
          <a:prstGeom prst="line">
            <a:avLst/>
          </a:prstGeom>
          <a:ln w="730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"/>
          <p:cNvSpPr/>
          <p:nvPr/>
        </p:nvSpPr>
        <p:spPr>
          <a:xfrm>
            <a:off x="91440" y="-2160"/>
            <a:ext cx="960840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PREMUP: Manipulating prior strength to render different levels of PE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0" name="Line 4"/>
          <p:cNvSpPr/>
          <p:nvPr/>
        </p:nvSpPr>
        <p:spPr>
          <a:xfrm>
            <a:off x="0" y="599040"/>
            <a:ext cx="3517920" cy="108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5"/>
          <p:cNvSpPr/>
          <p:nvPr/>
        </p:nvSpPr>
        <p:spPr>
          <a:xfrm>
            <a:off x="155520" y="-133200"/>
            <a:ext cx="303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6"/>
          <p:cNvSpPr/>
          <p:nvPr/>
        </p:nvSpPr>
        <p:spPr>
          <a:xfrm>
            <a:off x="155520" y="-133200"/>
            <a:ext cx="303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7"/>
          <p:cNvSpPr/>
          <p:nvPr/>
        </p:nvSpPr>
        <p:spPr>
          <a:xfrm>
            <a:off x="609480" y="1906560"/>
            <a:ext cx="28944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32cd3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8"/>
          <p:cNvSpPr/>
          <p:nvPr/>
        </p:nvSpPr>
        <p:spPr>
          <a:xfrm>
            <a:off x="197280" y="1550160"/>
            <a:ext cx="28908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27000" bIns="27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5" name="CustomShape 9"/>
          <p:cNvSpPr/>
          <p:nvPr/>
        </p:nvSpPr>
        <p:spPr>
          <a:xfrm>
            <a:off x="1690920" y="2160000"/>
            <a:ext cx="289440" cy="21816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27000" bIns="27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6" name="CustomShape 10"/>
          <p:cNvSpPr/>
          <p:nvPr/>
        </p:nvSpPr>
        <p:spPr>
          <a:xfrm>
            <a:off x="2350080" y="3440160"/>
            <a:ext cx="28908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32cd3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1"/>
          <p:cNvSpPr/>
          <p:nvPr/>
        </p:nvSpPr>
        <p:spPr>
          <a:xfrm>
            <a:off x="1937880" y="3119400"/>
            <a:ext cx="289080" cy="21816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27000" bIns="27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7"/>
          <a:stretch/>
        </p:blipFill>
        <p:spPr>
          <a:xfrm>
            <a:off x="2161440" y="2563920"/>
            <a:ext cx="173880" cy="13788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8"/>
          <a:stretch/>
        </p:blipFill>
        <p:spPr>
          <a:xfrm>
            <a:off x="2408040" y="3486960"/>
            <a:ext cx="173520" cy="138240"/>
          </a:xfrm>
          <a:prstGeom prst="rect">
            <a:avLst/>
          </a:prstGeom>
          <a:ln>
            <a:noFill/>
          </a:ln>
        </p:spPr>
      </p:pic>
      <p:pic>
        <p:nvPicPr>
          <p:cNvPr id="180" name="Picture 2" descr=""/>
          <p:cNvPicPr/>
          <p:nvPr/>
        </p:nvPicPr>
        <p:blipFill>
          <a:blip r:embed="rId9"/>
          <a:stretch/>
        </p:blipFill>
        <p:spPr>
          <a:xfrm>
            <a:off x="3523680" y="1528200"/>
            <a:ext cx="1058760" cy="730440"/>
          </a:xfrm>
          <a:prstGeom prst="rect">
            <a:avLst/>
          </a:prstGeom>
          <a:ln>
            <a:noFill/>
          </a:ln>
        </p:spPr>
      </p:pic>
      <p:pic>
        <p:nvPicPr>
          <p:cNvPr id="181" name="Picture 5" descr=""/>
          <p:cNvPicPr/>
          <p:nvPr/>
        </p:nvPicPr>
        <p:blipFill>
          <a:blip r:embed="rId10"/>
          <a:stretch/>
        </p:blipFill>
        <p:spPr>
          <a:xfrm>
            <a:off x="3933360" y="1844280"/>
            <a:ext cx="1049760" cy="73332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11"/>
          <a:stretch/>
        </p:blipFill>
        <p:spPr>
          <a:xfrm>
            <a:off x="4369680" y="2138400"/>
            <a:ext cx="1058040" cy="73080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12"/>
          <a:stretch/>
        </p:blipFill>
        <p:spPr>
          <a:xfrm>
            <a:off x="4779720" y="2454120"/>
            <a:ext cx="1049040" cy="73368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13"/>
          <a:stretch/>
        </p:blipFill>
        <p:spPr>
          <a:xfrm>
            <a:off x="5264280" y="2701440"/>
            <a:ext cx="1058040" cy="73080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14"/>
          <a:stretch/>
        </p:blipFill>
        <p:spPr>
          <a:xfrm>
            <a:off x="5674320" y="3017520"/>
            <a:ext cx="1049760" cy="733680"/>
          </a:xfrm>
          <a:prstGeom prst="rect">
            <a:avLst/>
          </a:prstGeom>
          <a:ln>
            <a:noFill/>
          </a:ln>
        </p:spPr>
      </p:pic>
      <p:sp>
        <p:nvSpPr>
          <p:cNvPr id="186" name="Line 12"/>
          <p:cNvSpPr/>
          <p:nvPr/>
        </p:nvSpPr>
        <p:spPr>
          <a:xfrm>
            <a:off x="4754880" y="1554480"/>
            <a:ext cx="1645920" cy="1097280"/>
          </a:xfrm>
          <a:prstGeom prst="line">
            <a:avLst/>
          </a:prstGeom>
          <a:ln w="730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13"/>
          <p:cNvSpPr/>
          <p:nvPr/>
        </p:nvSpPr>
        <p:spPr>
          <a:xfrm>
            <a:off x="3992760" y="1909440"/>
            <a:ext cx="28944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Picture 13" descr=""/>
          <p:cNvPicPr/>
          <p:nvPr/>
        </p:nvPicPr>
        <p:blipFill>
          <a:blip r:embed="rId15"/>
          <a:stretch/>
        </p:blipFill>
        <p:spPr>
          <a:xfrm>
            <a:off x="4050720" y="1956600"/>
            <a:ext cx="173520" cy="137880"/>
          </a:xfrm>
          <a:prstGeom prst="rect">
            <a:avLst/>
          </a:prstGeom>
          <a:ln>
            <a:noFill/>
          </a:ln>
        </p:spPr>
      </p:pic>
      <p:sp>
        <p:nvSpPr>
          <p:cNvPr id="189" name="CustomShape 14"/>
          <p:cNvSpPr/>
          <p:nvPr/>
        </p:nvSpPr>
        <p:spPr>
          <a:xfrm>
            <a:off x="4838760" y="2915640"/>
            <a:ext cx="28908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5"/>
          <p:cNvSpPr/>
          <p:nvPr/>
        </p:nvSpPr>
        <p:spPr>
          <a:xfrm>
            <a:off x="6309360" y="3083040"/>
            <a:ext cx="28908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" descr=""/>
          <p:cNvPicPr/>
          <p:nvPr/>
        </p:nvPicPr>
        <p:blipFill>
          <a:blip r:embed="rId16"/>
          <a:stretch/>
        </p:blipFill>
        <p:spPr>
          <a:xfrm>
            <a:off x="6367320" y="3129840"/>
            <a:ext cx="173880" cy="13860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17"/>
          <a:stretch/>
        </p:blipFill>
        <p:spPr>
          <a:xfrm>
            <a:off x="4896720" y="2962800"/>
            <a:ext cx="174240" cy="13824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18"/>
          <a:stretch/>
        </p:blipFill>
        <p:spPr>
          <a:xfrm>
            <a:off x="667440" y="1953720"/>
            <a:ext cx="173880" cy="138240"/>
          </a:xfrm>
          <a:prstGeom prst="rect">
            <a:avLst/>
          </a:prstGeom>
          <a:ln>
            <a:noFill/>
          </a:ln>
        </p:spPr>
      </p:pic>
      <p:sp>
        <p:nvSpPr>
          <p:cNvPr id="194" name="CustomShape 16"/>
          <p:cNvSpPr/>
          <p:nvPr/>
        </p:nvSpPr>
        <p:spPr>
          <a:xfrm>
            <a:off x="7589520" y="1672200"/>
            <a:ext cx="1828080" cy="1736640"/>
          </a:xfrm>
          <a:prstGeom prst="rect">
            <a:avLst/>
          </a:prstGeom>
          <a:solidFill>
            <a:srgbClr val="c0c0c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Picture 2" descr=""/>
          <p:cNvPicPr/>
          <p:nvPr/>
        </p:nvPicPr>
        <p:blipFill>
          <a:blip r:embed="rId19"/>
          <a:stretch/>
        </p:blipFill>
        <p:spPr>
          <a:xfrm>
            <a:off x="8046720" y="2293920"/>
            <a:ext cx="1096560" cy="887400"/>
          </a:xfrm>
          <a:prstGeom prst="rect">
            <a:avLst/>
          </a:prstGeom>
          <a:ln>
            <a:noFill/>
          </a:ln>
        </p:spPr>
      </p:pic>
      <p:sp>
        <p:nvSpPr>
          <p:cNvPr id="196" name="CustomShape 17"/>
          <p:cNvSpPr/>
          <p:nvPr/>
        </p:nvSpPr>
        <p:spPr>
          <a:xfrm>
            <a:off x="7589520" y="1645920"/>
            <a:ext cx="1828080" cy="46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 algn="ctr"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Have you seen this object before?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97" name="CustomShape 18"/>
          <p:cNvSpPr/>
          <p:nvPr/>
        </p:nvSpPr>
        <p:spPr>
          <a:xfrm>
            <a:off x="182880" y="950400"/>
            <a:ext cx="29253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Phase1. Contingency learning.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predict”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98" name="CustomShape 19"/>
          <p:cNvSpPr/>
          <p:nvPr/>
        </p:nvSpPr>
        <p:spPr>
          <a:xfrm>
            <a:off x="3474720" y="975240"/>
            <a:ext cx="283140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Phase2. Encoding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categorize”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99" name="CustomShape 20"/>
          <p:cNvSpPr/>
          <p:nvPr/>
        </p:nvSpPr>
        <p:spPr>
          <a:xfrm>
            <a:off x="7498080" y="964080"/>
            <a:ext cx="228528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Phase3. Memory test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recognize”</a:t>
            </a:r>
            <a:endParaRPr b="0" lang="en-GB" sz="15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91440" y="-2160"/>
            <a:ext cx="960840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PREMUP: Manipulating prior strength to render different levels of PE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1" name="Line 2"/>
          <p:cNvSpPr/>
          <p:nvPr/>
        </p:nvSpPr>
        <p:spPr>
          <a:xfrm>
            <a:off x="0" y="599040"/>
            <a:ext cx="3517920" cy="108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3"/>
          <p:cNvSpPr/>
          <p:nvPr/>
        </p:nvSpPr>
        <p:spPr>
          <a:xfrm>
            <a:off x="155520" y="-133200"/>
            <a:ext cx="303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4"/>
          <p:cNvSpPr/>
          <p:nvPr/>
        </p:nvSpPr>
        <p:spPr>
          <a:xfrm>
            <a:off x="155520" y="-133200"/>
            <a:ext cx="303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5"/>
          <p:cNvSpPr/>
          <p:nvPr/>
        </p:nvSpPr>
        <p:spPr>
          <a:xfrm>
            <a:off x="182880" y="950400"/>
            <a:ext cx="29253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Phase1. Contingency learning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05" name="CustomShape 6"/>
          <p:cNvSpPr/>
          <p:nvPr/>
        </p:nvSpPr>
        <p:spPr>
          <a:xfrm>
            <a:off x="3286080" y="964080"/>
            <a:ext cx="228528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Phase3. Memory test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06" name="Imagen 1" descr=""/>
          <p:cNvPicPr/>
          <p:nvPr/>
        </p:nvPicPr>
        <p:blipFill>
          <a:blip r:embed="rId1"/>
          <a:srcRect l="0" t="9513" r="0" b="14294"/>
          <a:stretch/>
        </p:blipFill>
        <p:spPr>
          <a:xfrm>
            <a:off x="91440" y="1483560"/>
            <a:ext cx="3199680" cy="1886760"/>
          </a:xfrm>
          <a:prstGeom prst="rect">
            <a:avLst/>
          </a:prstGeom>
          <a:ln>
            <a:noFill/>
          </a:ln>
        </p:spPr>
      </p:pic>
      <p:pic>
        <p:nvPicPr>
          <p:cNvPr id="207" name="Imagen 6" descr=""/>
          <p:cNvPicPr/>
          <p:nvPr/>
        </p:nvPicPr>
        <p:blipFill>
          <a:blip r:embed="rId2"/>
          <a:srcRect l="0" t="12918" r="0" b="13759"/>
          <a:stretch/>
        </p:blipFill>
        <p:spPr>
          <a:xfrm>
            <a:off x="38520" y="3541680"/>
            <a:ext cx="3161160" cy="1922400"/>
          </a:xfrm>
          <a:prstGeom prst="rect">
            <a:avLst/>
          </a:prstGeom>
          <a:ln>
            <a:noFill/>
          </a:ln>
        </p:spPr>
      </p:pic>
      <p:sp>
        <p:nvSpPr>
          <p:cNvPr id="208" name="CustomShape 7"/>
          <p:cNvSpPr/>
          <p:nvPr/>
        </p:nvSpPr>
        <p:spPr>
          <a:xfrm>
            <a:off x="457200" y="1352160"/>
            <a:ext cx="913680" cy="25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 algn="ctr">
              <a:lnSpc>
                <a:spcPct val="100000"/>
              </a:lnSpc>
            </a:pPr>
            <a:r>
              <a:rPr b="0" lang="en-GB" sz="700" spc="-1" strike="noStrike">
                <a:solidFill>
                  <a:srgbClr val="000000"/>
                </a:solidFill>
                <a:latin typeface="Arial"/>
                <a:ea typeface="DejaVu Sans"/>
              </a:rPr>
              <a:t>Strong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209" name="CustomShape 8"/>
          <p:cNvSpPr/>
          <p:nvPr/>
        </p:nvSpPr>
        <p:spPr>
          <a:xfrm>
            <a:off x="1933560" y="1368720"/>
            <a:ext cx="913680" cy="25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 algn="ctr">
              <a:lnSpc>
                <a:spcPct val="100000"/>
              </a:lnSpc>
            </a:pPr>
            <a:r>
              <a:rPr b="0" lang="en-GB" sz="700" spc="-1" strike="noStrike">
                <a:solidFill>
                  <a:srgbClr val="000000"/>
                </a:solidFill>
                <a:latin typeface="Arial"/>
                <a:ea typeface="DejaVu Sans"/>
              </a:rPr>
              <a:t>Flat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210" name="CustomShape 9"/>
          <p:cNvSpPr/>
          <p:nvPr/>
        </p:nvSpPr>
        <p:spPr>
          <a:xfrm>
            <a:off x="468000" y="3365280"/>
            <a:ext cx="91368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 algn="ctr">
              <a:lnSpc>
                <a:spcPct val="100000"/>
              </a:lnSpc>
            </a:pPr>
            <a:r>
              <a:rPr b="0" lang="en-GB" sz="700" spc="-1" strike="noStrike">
                <a:solidFill>
                  <a:srgbClr val="000000"/>
                </a:solidFill>
                <a:latin typeface="Arial"/>
                <a:ea typeface="DejaVu Sans"/>
              </a:rPr>
              <a:t>Strong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211" name="CustomShape 10"/>
          <p:cNvSpPr/>
          <p:nvPr/>
        </p:nvSpPr>
        <p:spPr>
          <a:xfrm>
            <a:off x="1944360" y="3381840"/>
            <a:ext cx="91368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 algn="ctr">
              <a:lnSpc>
                <a:spcPct val="100000"/>
              </a:lnSpc>
            </a:pPr>
            <a:r>
              <a:rPr b="0" lang="en-GB" sz="700" spc="-1" strike="noStrike">
                <a:solidFill>
                  <a:srgbClr val="000000"/>
                </a:solidFill>
                <a:latin typeface="Arial"/>
                <a:ea typeface="DejaVu Sans"/>
              </a:rPr>
              <a:t>Weak</a:t>
            </a:r>
            <a:endParaRPr b="0" lang="en-GB" sz="7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3"/>
          <a:srcRect l="7487" t="0" r="5009" b="0"/>
          <a:stretch/>
        </p:blipFill>
        <p:spPr>
          <a:xfrm>
            <a:off x="3294720" y="1341720"/>
            <a:ext cx="3199320" cy="211068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4"/>
          <a:srcRect l="4988" t="0" r="5009" b="0"/>
          <a:stretch/>
        </p:blipFill>
        <p:spPr>
          <a:xfrm>
            <a:off x="3203280" y="3466080"/>
            <a:ext cx="3290760" cy="211104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5"/>
          <a:stretch/>
        </p:blipFill>
        <p:spPr>
          <a:xfrm>
            <a:off x="6516000" y="3466440"/>
            <a:ext cx="3290400" cy="211104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6"/>
          <a:stretch/>
        </p:blipFill>
        <p:spPr>
          <a:xfrm>
            <a:off x="6607440" y="1342080"/>
            <a:ext cx="3198960" cy="211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276120" y="393840"/>
            <a:ext cx="942372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PREMUP: Is there something special about a flat prior?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7" name="Line 2"/>
          <p:cNvSpPr/>
          <p:nvPr/>
        </p:nvSpPr>
        <p:spPr>
          <a:xfrm>
            <a:off x="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3"/>
          <p:cNvSpPr/>
          <p:nvPr/>
        </p:nvSpPr>
        <p:spPr>
          <a:xfrm>
            <a:off x="152280" y="1123560"/>
            <a:ext cx="3340080" cy="39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i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Change in priors</a:t>
            </a:r>
            <a:endParaRPr b="0" lang="en-GB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Quick reminder: </a:t>
            </a:r>
            <a:endParaRPr b="0" lang="en-GB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At the end of each block we measured the perceived object-scene contingency with a 0-100 rating scale.</a:t>
            </a:r>
            <a:endParaRPr b="0" lang="en-GB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 Phase 2, the contingencies were removed to 50-50 to avoid too many objects or the use of fillers.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19" name="Picture 1" descr=""/>
          <p:cNvPicPr/>
          <p:nvPr/>
        </p:nvPicPr>
        <p:blipFill>
          <a:blip r:embed="rId1"/>
          <a:stretch/>
        </p:blipFill>
        <p:spPr>
          <a:xfrm>
            <a:off x="5889240" y="1798920"/>
            <a:ext cx="2335320" cy="2130840"/>
          </a:xfrm>
          <a:prstGeom prst="rect">
            <a:avLst/>
          </a:prstGeom>
          <a:ln>
            <a:noFill/>
          </a:ln>
        </p:spPr>
      </p:pic>
      <p:sp>
        <p:nvSpPr>
          <p:cNvPr id="220" name="CustomShape 4"/>
          <p:cNvSpPr/>
          <p:nvPr/>
        </p:nvSpPr>
        <p:spPr>
          <a:xfrm>
            <a:off x="3566160" y="1188720"/>
            <a:ext cx="603216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94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4620600" y="4004280"/>
            <a:ext cx="866160" cy="26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Music objects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22" name="CustomShape 6"/>
          <p:cNvSpPr/>
          <p:nvPr/>
        </p:nvSpPr>
        <p:spPr>
          <a:xfrm>
            <a:off x="4268880" y="4302720"/>
            <a:ext cx="1182600" cy="26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Household objects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23" name="CustomShape 7"/>
          <p:cNvSpPr/>
          <p:nvPr/>
        </p:nvSpPr>
        <p:spPr>
          <a:xfrm flipV="1">
            <a:off x="5848920" y="4181400"/>
            <a:ext cx="246564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8"/>
          <p:cNvSpPr/>
          <p:nvPr/>
        </p:nvSpPr>
        <p:spPr>
          <a:xfrm flipV="1">
            <a:off x="5848920" y="4474800"/>
            <a:ext cx="246564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Line 9"/>
          <p:cNvSpPr/>
          <p:nvPr/>
        </p:nvSpPr>
        <p:spPr>
          <a:xfrm>
            <a:off x="5851800" y="4116600"/>
            <a:ext cx="360" cy="14256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Line 10"/>
          <p:cNvSpPr/>
          <p:nvPr/>
        </p:nvSpPr>
        <p:spPr>
          <a:xfrm>
            <a:off x="5851800" y="4410000"/>
            <a:ext cx="360" cy="14292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Line 11"/>
          <p:cNvSpPr/>
          <p:nvPr/>
        </p:nvSpPr>
        <p:spPr>
          <a:xfrm>
            <a:off x="8317080" y="4116600"/>
            <a:ext cx="360" cy="14256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Line 12"/>
          <p:cNvSpPr/>
          <p:nvPr/>
        </p:nvSpPr>
        <p:spPr>
          <a:xfrm>
            <a:off x="8317080" y="4386600"/>
            <a:ext cx="360" cy="14256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13"/>
          <p:cNvSpPr/>
          <p:nvPr/>
        </p:nvSpPr>
        <p:spPr>
          <a:xfrm>
            <a:off x="7068240" y="4101120"/>
            <a:ext cx="55080" cy="21348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14"/>
          <p:cNvSpPr/>
          <p:nvPr/>
        </p:nvSpPr>
        <p:spPr>
          <a:xfrm>
            <a:off x="7068240" y="4366800"/>
            <a:ext cx="55080" cy="21312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15"/>
          <p:cNvSpPr/>
          <p:nvPr/>
        </p:nvSpPr>
        <p:spPr>
          <a:xfrm>
            <a:off x="5641560" y="3866040"/>
            <a:ext cx="866160" cy="26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0 %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32" name="CustomShape 16"/>
          <p:cNvSpPr/>
          <p:nvPr/>
        </p:nvSpPr>
        <p:spPr>
          <a:xfrm>
            <a:off x="8105040" y="3867840"/>
            <a:ext cx="866160" cy="26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100 %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33" name="CustomShape 17"/>
          <p:cNvSpPr/>
          <p:nvPr/>
        </p:nvSpPr>
        <p:spPr>
          <a:xfrm>
            <a:off x="4684320" y="1474200"/>
            <a:ext cx="4736160" cy="26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How likely is to find each one of these categories in this context?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234" name="Picture 1" descr=""/>
          <p:cNvPicPr/>
          <p:nvPr/>
        </p:nvPicPr>
        <p:blipFill>
          <a:blip r:embed="rId2"/>
          <a:stretch/>
        </p:blipFill>
        <p:spPr>
          <a:xfrm>
            <a:off x="5889240" y="1787760"/>
            <a:ext cx="2338560" cy="214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n 3" descr=""/>
          <p:cNvPicPr/>
          <p:nvPr/>
        </p:nvPicPr>
        <p:blipFill>
          <a:blip r:embed="rId1"/>
          <a:srcRect l="0" t="4653" r="0" b="0"/>
          <a:stretch/>
        </p:blipFill>
        <p:spPr>
          <a:xfrm>
            <a:off x="4721040" y="1562400"/>
            <a:ext cx="5943600" cy="3713400"/>
          </a:xfrm>
          <a:prstGeom prst="rect">
            <a:avLst/>
          </a:prstGeom>
          <a:ln>
            <a:noFill/>
          </a:ln>
        </p:spPr>
      </p:pic>
      <p:pic>
        <p:nvPicPr>
          <p:cNvPr id="236" name="Imagen 5" descr=""/>
          <p:cNvPicPr/>
          <p:nvPr/>
        </p:nvPicPr>
        <p:blipFill>
          <a:blip r:embed="rId2"/>
          <a:srcRect l="0" t="4072" r="0" b="0"/>
          <a:stretch/>
        </p:blipFill>
        <p:spPr>
          <a:xfrm>
            <a:off x="4721040" y="1562400"/>
            <a:ext cx="5757840" cy="366624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6253920" y="1396440"/>
            <a:ext cx="475560" cy="39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DejaVu Sans"/>
              </a:rPr>
              <a:t>.70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8799840" y="1352160"/>
            <a:ext cx="475560" cy="39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DejaVu Sans"/>
              </a:rPr>
              <a:t>.90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276120" y="393840"/>
            <a:ext cx="942372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PREMUP: Is there something special about a flat prior?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40" name="Line 4"/>
          <p:cNvSpPr/>
          <p:nvPr/>
        </p:nvSpPr>
        <p:spPr>
          <a:xfrm>
            <a:off x="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Imagen 1" descr=""/>
          <p:cNvPicPr/>
          <p:nvPr/>
        </p:nvPicPr>
        <p:blipFill>
          <a:blip r:embed="rId3"/>
          <a:stretch/>
        </p:blipFill>
        <p:spPr>
          <a:xfrm>
            <a:off x="-111240" y="1192320"/>
            <a:ext cx="5136480" cy="3713400"/>
          </a:xfrm>
          <a:prstGeom prst="rect">
            <a:avLst/>
          </a:prstGeom>
          <a:ln>
            <a:noFill/>
          </a:ln>
        </p:spPr>
      </p:pic>
      <p:pic>
        <p:nvPicPr>
          <p:cNvPr id="242" name="Imagen 3" descr=""/>
          <p:cNvPicPr/>
          <p:nvPr/>
        </p:nvPicPr>
        <p:blipFill>
          <a:blip r:embed="rId4"/>
          <a:srcRect l="0" t="4653" r="0" b="0"/>
          <a:stretch/>
        </p:blipFill>
        <p:spPr>
          <a:xfrm>
            <a:off x="-310320" y="1589400"/>
            <a:ext cx="5688000" cy="3713400"/>
          </a:xfrm>
          <a:prstGeom prst="rect">
            <a:avLst/>
          </a:prstGeom>
          <a:ln>
            <a:noFill/>
          </a:ln>
        </p:spPr>
      </p:pic>
      <p:sp>
        <p:nvSpPr>
          <p:cNvPr id="243" name="CustomShape 5"/>
          <p:cNvSpPr/>
          <p:nvPr/>
        </p:nvSpPr>
        <p:spPr>
          <a:xfrm>
            <a:off x="5316120" y="4915800"/>
            <a:ext cx="943560" cy="29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i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Phase 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44" name="CustomShape 6"/>
          <p:cNvSpPr/>
          <p:nvPr/>
        </p:nvSpPr>
        <p:spPr>
          <a:xfrm>
            <a:off x="6674400" y="4915800"/>
            <a:ext cx="943560" cy="29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i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Phase 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45" name="CustomShape 7"/>
          <p:cNvSpPr/>
          <p:nvPr/>
        </p:nvSpPr>
        <p:spPr>
          <a:xfrm>
            <a:off x="7836480" y="4903200"/>
            <a:ext cx="943560" cy="29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i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Phase 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46" name="CustomShape 8"/>
          <p:cNvSpPr/>
          <p:nvPr/>
        </p:nvSpPr>
        <p:spPr>
          <a:xfrm>
            <a:off x="9267120" y="4903200"/>
            <a:ext cx="943200" cy="29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i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Phase 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47" name="CustomShape 9"/>
          <p:cNvSpPr/>
          <p:nvPr/>
        </p:nvSpPr>
        <p:spPr>
          <a:xfrm>
            <a:off x="284760" y="4906800"/>
            <a:ext cx="934560" cy="29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i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Phase 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48" name="CustomShape 10"/>
          <p:cNvSpPr/>
          <p:nvPr/>
        </p:nvSpPr>
        <p:spPr>
          <a:xfrm>
            <a:off x="1590120" y="4906800"/>
            <a:ext cx="934560" cy="29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i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Phase 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49" name="CustomShape 11"/>
          <p:cNvSpPr/>
          <p:nvPr/>
        </p:nvSpPr>
        <p:spPr>
          <a:xfrm>
            <a:off x="2757240" y="4919760"/>
            <a:ext cx="934560" cy="29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i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Phase 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50" name="CustomShape 12"/>
          <p:cNvSpPr/>
          <p:nvPr/>
        </p:nvSpPr>
        <p:spPr>
          <a:xfrm>
            <a:off x="4170240" y="4919760"/>
            <a:ext cx="934560" cy="29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i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Phase 2</a:t>
            </a:r>
            <a:endParaRPr b="0" lang="en-GB" sz="13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276120" y="393840"/>
            <a:ext cx="942372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PREMUP: Where to now?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52" name="Line 2"/>
          <p:cNvSpPr/>
          <p:nvPr/>
        </p:nvSpPr>
        <p:spPr>
          <a:xfrm>
            <a:off x="0" y="930240"/>
            <a:ext cx="5834160" cy="180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3"/>
          <p:cNvSpPr/>
          <p:nvPr/>
        </p:nvSpPr>
        <p:spPr>
          <a:xfrm>
            <a:off x="431640" y="1487520"/>
            <a:ext cx="4202640" cy="269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" descr=""/>
          <p:cNvPicPr/>
          <p:nvPr/>
        </p:nvPicPr>
        <p:blipFill>
          <a:blip r:embed="rId1"/>
          <a:stretch/>
        </p:blipFill>
        <p:spPr>
          <a:xfrm>
            <a:off x="140400" y="2425320"/>
            <a:ext cx="1058760" cy="730440"/>
          </a:xfrm>
          <a:prstGeom prst="rect">
            <a:avLst/>
          </a:prstGeom>
          <a:ln>
            <a:noFill/>
          </a:ln>
        </p:spPr>
      </p:pic>
      <p:pic>
        <p:nvPicPr>
          <p:cNvPr id="255" name="Picture 5" descr=""/>
          <p:cNvPicPr/>
          <p:nvPr/>
        </p:nvPicPr>
        <p:blipFill>
          <a:blip r:embed="rId2"/>
          <a:stretch/>
        </p:blipFill>
        <p:spPr>
          <a:xfrm>
            <a:off x="550080" y="2741400"/>
            <a:ext cx="1049760" cy="73332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3"/>
          <a:stretch/>
        </p:blipFill>
        <p:spPr>
          <a:xfrm>
            <a:off x="986400" y="3035520"/>
            <a:ext cx="1058040" cy="73080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4"/>
          <a:stretch/>
        </p:blipFill>
        <p:spPr>
          <a:xfrm>
            <a:off x="1396440" y="3351240"/>
            <a:ext cx="1049040" cy="73368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5"/>
          <a:stretch/>
        </p:blipFill>
        <p:spPr>
          <a:xfrm>
            <a:off x="1881000" y="3598560"/>
            <a:ext cx="1058040" cy="73080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6"/>
          <a:stretch/>
        </p:blipFill>
        <p:spPr>
          <a:xfrm>
            <a:off x="2291040" y="3914640"/>
            <a:ext cx="1049760" cy="733680"/>
          </a:xfrm>
          <a:prstGeom prst="rect">
            <a:avLst/>
          </a:prstGeom>
          <a:ln>
            <a:noFill/>
          </a:ln>
        </p:spPr>
      </p:pic>
      <p:sp>
        <p:nvSpPr>
          <p:cNvPr id="260" name="Line 1"/>
          <p:cNvSpPr/>
          <p:nvPr/>
        </p:nvSpPr>
        <p:spPr>
          <a:xfrm>
            <a:off x="1386360" y="2428200"/>
            <a:ext cx="1814040" cy="1215000"/>
          </a:xfrm>
          <a:prstGeom prst="line">
            <a:avLst/>
          </a:prstGeom>
          <a:ln w="730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"/>
          <p:cNvSpPr/>
          <p:nvPr/>
        </p:nvSpPr>
        <p:spPr>
          <a:xfrm>
            <a:off x="91440" y="-2160"/>
            <a:ext cx="960840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PREMUP: 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Where to now?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62" name="Line 3"/>
          <p:cNvSpPr/>
          <p:nvPr/>
        </p:nvSpPr>
        <p:spPr>
          <a:xfrm>
            <a:off x="0" y="599040"/>
            <a:ext cx="3517920" cy="1080"/>
          </a:xfrm>
          <a:prstGeom prst="line">
            <a:avLst/>
          </a:prstGeom>
          <a:ln w="38160">
            <a:solidFill>
              <a:srgbClr val="aaa29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4"/>
          <p:cNvSpPr/>
          <p:nvPr/>
        </p:nvSpPr>
        <p:spPr>
          <a:xfrm>
            <a:off x="155520" y="-133200"/>
            <a:ext cx="303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5"/>
          <p:cNvSpPr/>
          <p:nvPr/>
        </p:nvSpPr>
        <p:spPr>
          <a:xfrm>
            <a:off x="155520" y="-133200"/>
            <a:ext cx="303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6"/>
          <p:cNvSpPr/>
          <p:nvPr/>
        </p:nvSpPr>
        <p:spPr>
          <a:xfrm>
            <a:off x="609480" y="2806560"/>
            <a:ext cx="28944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32cd3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7"/>
          <p:cNvSpPr/>
          <p:nvPr/>
        </p:nvSpPr>
        <p:spPr>
          <a:xfrm>
            <a:off x="197280" y="2450160"/>
            <a:ext cx="28908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27000" bIns="27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67" name="CustomShape 8"/>
          <p:cNvSpPr/>
          <p:nvPr/>
        </p:nvSpPr>
        <p:spPr>
          <a:xfrm>
            <a:off x="1455480" y="3416760"/>
            <a:ext cx="28908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9"/>
          <p:cNvSpPr/>
          <p:nvPr/>
        </p:nvSpPr>
        <p:spPr>
          <a:xfrm>
            <a:off x="1042920" y="3060000"/>
            <a:ext cx="289440" cy="21816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27000" bIns="27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69" name="CustomShape 10"/>
          <p:cNvSpPr/>
          <p:nvPr/>
        </p:nvSpPr>
        <p:spPr>
          <a:xfrm>
            <a:off x="2350080" y="3980160"/>
            <a:ext cx="28908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32cd3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1"/>
          <p:cNvSpPr/>
          <p:nvPr/>
        </p:nvSpPr>
        <p:spPr>
          <a:xfrm>
            <a:off x="1937880" y="3623400"/>
            <a:ext cx="289080" cy="21816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27000" bIns="27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7"/>
          <a:stretch/>
        </p:blipFill>
        <p:spPr>
          <a:xfrm>
            <a:off x="1513440" y="3463920"/>
            <a:ext cx="173880" cy="13788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8"/>
          <a:stretch/>
        </p:blipFill>
        <p:spPr>
          <a:xfrm>
            <a:off x="2408040" y="4026960"/>
            <a:ext cx="173520" cy="138240"/>
          </a:xfrm>
          <a:prstGeom prst="rect">
            <a:avLst/>
          </a:prstGeom>
          <a:ln>
            <a:noFill/>
          </a:ln>
        </p:spPr>
      </p:pic>
      <p:pic>
        <p:nvPicPr>
          <p:cNvPr id="273" name="Picture 2" descr=""/>
          <p:cNvPicPr/>
          <p:nvPr/>
        </p:nvPicPr>
        <p:blipFill>
          <a:blip r:embed="rId9"/>
          <a:stretch/>
        </p:blipFill>
        <p:spPr>
          <a:xfrm>
            <a:off x="3523680" y="2428200"/>
            <a:ext cx="1058760" cy="730440"/>
          </a:xfrm>
          <a:prstGeom prst="rect">
            <a:avLst/>
          </a:prstGeom>
          <a:ln>
            <a:noFill/>
          </a:ln>
        </p:spPr>
      </p:pic>
      <p:pic>
        <p:nvPicPr>
          <p:cNvPr id="274" name="Picture 5" descr=""/>
          <p:cNvPicPr/>
          <p:nvPr/>
        </p:nvPicPr>
        <p:blipFill>
          <a:blip r:embed="rId10"/>
          <a:stretch/>
        </p:blipFill>
        <p:spPr>
          <a:xfrm>
            <a:off x="3933360" y="2744280"/>
            <a:ext cx="1049760" cy="73332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11"/>
          <a:stretch/>
        </p:blipFill>
        <p:spPr>
          <a:xfrm>
            <a:off x="4369680" y="3038400"/>
            <a:ext cx="1058040" cy="73080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12"/>
          <a:stretch/>
        </p:blipFill>
        <p:spPr>
          <a:xfrm>
            <a:off x="4779720" y="3354120"/>
            <a:ext cx="1049040" cy="73368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13"/>
          <a:stretch/>
        </p:blipFill>
        <p:spPr>
          <a:xfrm>
            <a:off x="5264280" y="3601440"/>
            <a:ext cx="1058040" cy="73080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14"/>
          <a:stretch/>
        </p:blipFill>
        <p:spPr>
          <a:xfrm>
            <a:off x="5674320" y="3917520"/>
            <a:ext cx="1049760" cy="733680"/>
          </a:xfrm>
          <a:prstGeom prst="rect">
            <a:avLst/>
          </a:prstGeom>
          <a:ln>
            <a:noFill/>
          </a:ln>
        </p:spPr>
      </p:pic>
      <p:sp>
        <p:nvSpPr>
          <p:cNvPr id="279" name="Line 12"/>
          <p:cNvSpPr/>
          <p:nvPr/>
        </p:nvSpPr>
        <p:spPr>
          <a:xfrm>
            <a:off x="4754880" y="2454480"/>
            <a:ext cx="1645920" cy="1097280"/>
          </a:xfrm>
          <a:prstGeom prst="line">
            <a:avLst/>
          </a:prstGeom>
          <a:ln w="730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3"/>
          <p:cNvSpPr/>
          <p:nvPr/>
        </p:nvSpPr>
        <p:spPr>
          <a:xfrm>
            <a:off x="3992760" y="2809440"/>
            <a:ext cx="28944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Picture 13" descr=""/>
          <p:cNvPicPr/>
          <p:nvPr/>
        </p:nvPicPr>
        <p:blipFill>
          <a:blip r:embed="rId15"/>
          <a:stretch/>
        </p:blipFill>
        <p:spPr>
          <a:xfrm>
            <a:off x="4050720" y="2856600"/>
            <a:ext cx="173520" cy="137880"/>
          </a:xfrm>
          <a:prstGeom prst="rect">
            <a:avLst/>
          </a:prstGeom>
          <a:ln>
            <a:noFill/>
          </a:ln>
        </p:spPr>
      </p:pic>
      <p:sp>
        <p:nvSpPr>
          <p:cNvPr id="282" name="CustomShape 14"/>
          <p:cNvSpPr/>
          <p:nvPr/>
        </p:nvSpPr>
        <p:spPr>
          <a:xfrm>
            <a:off x="3580560" y="2453040"/>
            <a:ext cx="28908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27000" bIns="27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83" name="CustomShape 15"/>
          <p:cNvSpPr/>
          <p:nvPr/>
        </p:nvSpPr>
        <p:spPr>
          <a:xfrm>
            <a:off x="4838760" y="3419640"/>
            <a:ext cx="28908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16"/>
          <p:cNvSpPr/>
          <p:nvPr/>
        </p:nvSpPr>
        <p:spPr>
          <a:xfrm>
            <a:off x="4426200" y="3062880"/>
            <a:ext cx="289440" cy="21816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27000" bIns="27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85" name="CustomShape 17"/>
          <p:cNvSpPr/>
          <p:nvPr/>
        </p:nvSpPr>
        <p:spPr>
          <a:xfrm>
            <a:off x="5733360" y="3983040"/>
            <a:ext cx="289080" cy="21780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18"/>
          <p:cNvSpPr/>
          <p:nvPr/>
        </p:nvSpPr>
        <p:spPr>
          <a:xfrm>
            <a:off x="5321160" y="3626280"/>
            <a:ext cx="289080" cy="218160"/>
          </a:xfrm>
          <a:prstGeom prst="rect">
            <a:avLst/>
          </a:prstGeom>
          <a:solidFill>
            <a:srgbClr val="eeeee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27000" bIns="27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6"/>
          <a:stretch/>
        </p:blipFill>
        <p:spPr>
          <a:xfrm>
            <a:off x="5791320" y="4029840"/>
            <a:ext cx="173880" cy="13860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17"/>
          <a:stretch/>
        </p:blipFill>
        <p:spPr>
          <a:xfrm>
            <a:off x="4896720" y="3466800"/>
            <a:ext cx="174240" cy="13824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18"/>
          <a:stretch/>
        </p:blipFill>
        <p:spPr>
          <a:xfrm>
            <a:off x="667440" y="2853720"/>
            <a:ext cx="173880" cy="138240"/>
          </a:xfrm>
          <a:prstGeom prst="rect">
            <a:avLst/>
          </a:prstGeom>
          <a:ln>
            <a:noFill/>
          </a:ln>
        </p:spPr>
      </p:pic>
      <p:sp>
        <p:nvSpPr>
          <p:cNvPr id="290" name="CustomShape 19"/>
          <p:cNvSpPr/>
          <p:nvPr/>
        </p:nvSpPr>
        <p:spPr>
          <a:xfrm>
            <a:off x="7589520" y="2572200"/>
            <a:ext cx="1828080" cy="1736640"/>
          </a:xfrm>
          <a:prstGeom prst="rect">
            <a:avLst/>
          </a:prstGeom>
          <a:solidFill>
            <a:srgbClr val="c0c0c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91" name="Picture 2" descr=""/>
          <p:cNvPicPr/>
          <p:nvPr/>
        </p:nvPicPr>
        <p:blipFill>
          <a:blip r:embed="rId19"/>
          <a:stretch/>
        </p:blipFill>
        <p:spPr>
          <a:xfrm>
            <a:off x="8046720" y="3193920"/>
            <a:ext cx="1096560" cy="887400"/>
          </a:xfrm>
          <a:prstGeom prst="rect">
            <a:avLst/>
          </a:prstGeom>
          <a:ln>
            <a:noFill/>
          </a:ln>
        </p:spPr>
      </p:pic>
      <p:sp>
        <p:nvSpPr>
          <p:cNvPr id="292" name="CustomShape 20"/>
          <p:cNvSpPr/>
          <p:nvPr/>
        </p:nvSpPr>
        <p:spPr>
          <a:xfrm>
            <a:off x="7589520" y="2545920"/>
            <a:ext cx="1828080" cy="46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 algn="ctr"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Have you seen this object before?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93" name="CustomShape 21"/>
          <p:cNvSpPr/>
          <p:nvPr/>
        </p:nvSpPr>
        <p:spPr>
          <a:xfrm>
            <a:off x="182880" y="1850400"/>
            <a:ext cx="29253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Phase1. Contingency learning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94" name="CustomShape 22"/>
          <p:cNvSpPr/>
          <p:nvPr/>
        </p:nvSpPr>
        <p:spPr>
          <a:xfrm>
            <a:off x="3474720" y="1875240"/>
            <a:ext cx="283140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Phase2. Encoding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95" name="CustomShape 23"/>
          <p:cNvSpPr/>
          <p:nvPr/>
        </p:nvSpPr>
        <p:spPr>
          <a:xfrm>
            <a:off x="7498080" y="1864080"/>
            <a:ext cx="228528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Phase3. Memory test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96" name="CustomShape 24"/>
          <p:cNvSpPr/>
          <p:nvPr/>
        </p:nvSpPr>
        <p:spPr>
          <a:xfrm>
            <a:off x="154080" y="831240"/>
            <a:ext cx="414288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652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- Keep contingencies on Phase 2.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- Keep prediction task on Phase 2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- Add phase1 reminder on Day 2.</a:t>
            </a:r>
            <a:endParaRPr b="0" lang="en-GB" sz="15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13428</TotalTime>
  <Application>LibreOffice/6.0.7.3$Linux_X86_64 LibreOffice_project/00m0$Build-3</Application>
  <Words>992</Words>
  <Paragraphs>356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2019-01-22T11:30:05Z</dcterms:created>
  <dc:creator>J Nueva</dc:creator>
  <dc:description/>
  <dc:language>en-US</dc:language>
  <cp:lastModifiedBy>Francesco Pupillo</cp:lastModifiedBy>
  <dcterms:modified xsi:type="dcterms:W3CDTF">2020-11-05T09:40:39Z</dcterms:modified>
  <cp:revision>220</cp:revision>
  <dc:subject/>
  <dc:title>Diapositiva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39</vt:i4>
  </property>
  <property fmtid="{D5CDD505-2E9C-101B-9397-08002B2CF9AE}" pid="8" name="PresentationFormat">
    <vt:lpwstr>Personalizado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39</vt:i4>
  </property>
</Properties>
</file>